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82" r:id="rId3"/>
    <p:sldId id="383" r:id="rId4"/>
    <p:sldId id="384" r:id="rId5"/>
    <p:sldId id="385" r:id="rId6"/>
    <p:sldId id="526" r:id="rId7"/>
    <p:sldId id="386" r:id="rId8"/>
    <p:sldId id="381" r:id="rId9"/>
    <p:sldId id="387" r:id="rId10"/>
    <p:sldId id="432" r:id="rId11"/>
    <p:sldId id="433" r:id="rId12"/>
    <p:sldId id="436" r:id="rId13"/>
    <p:sldId id="437" r:id="rId14"/>
    <p:sldId id="438" r:id="rId15"/>
    <p:sldId id="439" r:id="rId16"/>
    <p:sldId id="440" r:id="rId17"/>
    <p:sldId id="441" r:id="rId18"/>
    <p:sldId id="442" r:id="rId19"/>
    <p:sldId id="514" r:id="rId20"/>
    <p:sldId id="443" r:id="rId21"/>
    <p:sldId id="444" r:id="rId22"/>
    <p:sldId id="445" r:id="rId23"/>
    <p:sldId id="515" r:id="rId24"/>
    <p:sldId id="446" r:id="rId25"/>
    <p:sldId id="447" r:id="rId26"/>
    <p:sldId id="448" r:id="rId27"/>
    <p:sldId id="449" r:id="rId28"/>
    <p:sldId id="450" r:id="rId29"/>
    <p:sldId id="451" r:id="rId30"/>
    <p:sldId id="452" r:id="rId31"/>
    <p:sldId id="453" r:id="rId32"/>
    <p:sldId id="454" r:id="rId33"/>
    <p:sldId id="455" r:id="rId34"/>
    <p:sldId id="509" r:id="rId35"/>
    <p:sldId id="510" r:id="rId36"/>
    <p:sldId id="512" r:id="rId37"/>
    <p:sldId id="513" r:id="rId38"/>
    <p:sldId id="263" r:id="rId39"/>
    <p:sldId id="265" r:id="rId40"/>
    <p:sldId id="269" r:id="rId41"/>
    <p:sldId id="268" r:id="rId42"/>
    <p:sldId id="267" r:id="rId43"/>
    <p:sldId id="394" r:id="rId44"/>
    <p:sldId id="395" r:id="rId45"/>
    <p:sldId id="396" r:id="rId46"/>
    <p:sldId id="397" r:id="rId47"/>
    <p:sldId id="398" r:id="rId48"/>
    <p:sldId id="399" r:id="rId49"/>
    <p:sldId id="400" r:id="rId50"/>
    <p:sldId id="516" r:id="rId51"/>
    <p:sldId id="426" r:id="rId52"/>
    <p:sldId id="427" r:id="rId53"/>
    <p:sldId id="499" r:id="rId54"/>
    <p:sldId id="525" r:id="rId55"/>
    <p:sldId id="500" r:id="rId56"/>
    <p:sldId id="498" r:id="rId57"/>
    <p:sldId id="524"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26" autoAdjust="0"/>
    <p:restoredTop sz="94660"/>
  </p:normalViewPr>
  <p:slideViewPr>
    <p:cSldViewPr snapToGrid="0">
      <p:cViewPr varScale="1">
        <p:scale>
          <a:sx n="103" d="100"/>
          <a:sy n="103" d="100"/>
        </p:scale>
        <p:origin x="138" y="288"/>
      </p:cViewPr>
      <p:guideLst>
        <p:guide orient="horz" pos="2160"/>
        <p:guide pos="3840"/>
      </p:guideLst>
    </p:cSldViewPr>
  </p:slideViewPr>
  <p:notesTextViewPr>
    <p:cViewPr>
      <p:scale>
        <a:sx n="1" d="1"/>
        <a:sy n="1" d="1"/>
      </p:scale>
      <p:origin x="0" y="0"/>
    </p:cViewPr>
  </p:notesTextViewPr>
  <p:sorterViewPr>
    <p:cViewPr>
      <p:scale>
        <a:sx n="196" d="100"/>
        <a:sy n="196" d="100"/>
      </p:scale>
      <p:origin x="0" y="-170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gif>
</file>

<file path=ppt/media/image13.gif>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smtClean="0"/>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smtClean="0"/>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smtClean="0"/>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smtClean="0"/>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smtClean="0"/>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6/16/2021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smtClean="0"/>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6/16/2021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netlogor.predictiveecology.org/articles/NLR-Dictionary.html" TargetMode="External"/><Relationship Id="rId2" Type="http://schemas.openxmlformats.org/officeDocument/2006/relationships/hyperlink" Target="http://netlogor.predictiveecology.org/articles/ProgrammingGuide.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111/ecog.04516"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roups.google.com/g/netlogor" TargetMode="External"/><Relationship Id="rId2" Type="http://schemas.openxmlformats.org/officeDocument/2006/relationships/hyperlink" Target="https://github.com/PredictiveEcology/NetLogoR"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233265" y="1850316"/>
            <a:ext cx="10412963" cy="2395363"/>
          </a:xfrm>
        </p:spPr>
        <p:txBody>
          <a:bodyPr/>
          <a:lstStyle/>
          <a:p>
            <a:pPr algn="ctr"/>
            <a:r>
              <a:rPr lang="en-US" sz="4000" dirty="0" smtClean="0"/>
              <a:t>Individual-based models &amp;</a:t>
            </a:r>
            <a:br>
              <a:rPr lang="en-US" sz="4000" dirty="0" smtClean="0"/>
            </a:br>
            <a:r>
              <a:rPr lang="en-US" sz="4000" dirty="0" smtClean="0"/>
              <a:t>Spatially explicit individual-based models</a:t>
            </a:r>
            <a:br>
              <a:rPr lang="en-US" sz="4000" dirty="0" smtClean="0"/>
            </a:br>
            <a:r>
              <a:rPr lang="en-US" sz="4000" dirty="0" smtClean="0"/>
              <a:t>with </a:t>
            </a:r>
            <a:r>
              <a:rPr lang="en-US" sz="4000" dirty="0" err="1"/>
              <a:t>NetLogoR</a:t>
            </a:r>
            <a:endParaRPr lang="fr-CA" sz="4000" dirty="0"/>
          </a:p>
        </p:txBody>
      </p:sp>
      <p:sp>
        <p:nvSpPr>
          <p:cNvPr id="6" name="Sous-titre 2"/>
          <p:cNvSpPr txBox="1">
            <a:spLocks/>
          </p:cNvSpPr>
          <p:nvPr/>
        </p:nvSpPr>
        <p:spPr>
          <a:xfrm>
            <a:off x="7412020" y="544156"/>
            <a:ext cx="4779980"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spcBef>
                <a:spcPts val="0"/>
              </a:spcBef>
            </a:pPr>
            <a:r>
              <a:rPr lang="fr-CA" b="1" dirty="0" smtClean="0"/>
              <a:t>21-22 Juin 2021</a:t>
            </a:r>
            <a:endParaRPr lang="fr-CA" dirty="0" smtClean="0"/>
          </a:p>
        </p:txBody>
      </p:sp>
    </p:spTree>
    <p:extLst>
      <p:ext uri="{BB962C8B-B14F-4D97-AF65-F5344CB8AC3E}">
        <p14:creationId xmlns:p14="http://schemas.microsoft.com/office/powerpoint/2010/main" val="1320948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in details</a:t>
            </a:r>
            <a:endParaRPr lang="fr-CA" dirty="0"/>
          </a:p>
        </p:txBody>
      </p:sp>
    </p:spTree>
    <p:extLst>
      <p:ext uri="{BB962C8B-B14F-4D97-AF65-F5344CB8AC3E}">
        <p14:creationId xmlns:p14="http://schemas.microsoft.com/office/powerpoint/2010/main" val="32610616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409252"/>
            <a:ext cx="8596668" cy="5249731"/>
          </a:xfrm>
        </p:spPr>
        <p:txBody>
          <a:bodyPr>
            <a:normAutofit/>
          </a:bodyPr>
          <a:lstStyle/>
          <a:p>
            <a:r>
              <a:rPr lang="fr-CA" dirty="0" err="1"/>
              <a:t>Provides</a:t>
            </a:r>
            <a:r>
              <a:rPr lang="fr-CA" dirty="0"/>
              <a:t> </a:t>
            </a:r>
            <a:r>
              <a:rPr lang="fr-CA" dirty="0" smtClean="0"/>
              <a:t>new classes</a:t>
            </a:r>
            <a:endParaRPr lang="fr-CA" dirty="0"/>
          </a:p>
          <a:p>
            <a:pPr lvl="1"/>
            <a:r>
              <a:rPr lang="fr-CA" dirty="0" err="1" smtClean="0"/>
              <a:t>Landscapes</a:t>
            </a:r>
            <a:endParaRPr lang="fr-CA" dirty="0" smtClean="0"/>
          </a:p>
          <a:p>
            <a:pPr lvl="2"/>
            <a:r>
              <a:rPr lang="fr-CA" dirty="0" err="1"/>
              <a:t>worldMatrix</a:t>
            </a:r>
            <a:r>
              <a:rPr lang="fr-CA" dirty="0"/>
              <a:t> and </a:t>
            </a:r>
            <a:r>
              <a:rPr lang="fr-CA" dirty="0" err="1"/>
              <a:t>worldArray</a:t>
            </a:r>
            <a:endParaRPr lang="fr-CA" dirty="0" smtClean="0"/>
          </a:p>
          <a:p>
            <a:pPr lvl="2"/>
            <a:r>
              <a:rPr lang="fr-CA" dirty="0" err="1" smtClean="0"/>
              <a:t>Landscape</a:t>
            </a:r>
            <a:r>
              <a:rPr lang="fr-CA" dirty="0" smtClean="0"/>
              <a:t> </a:t>
            </a:r>
            <a:r>
              <a:rPr lang="fr-CA" dirty="0" err="1" smtClean="0"/>
              <a:t>cells</a:t>
            </a:r>
            <a:r>
              <a:rPr lang="fr-CA" dirty="0" smtClean="0"/>
              <a:t> are « patches »</a:t>
            </a:r>
            <a:endParaRPr lang="fr-CA" dirty="0"/>
          </a:p>
          <a:p>
            <a:pPr lvl="1"/>
            <a:r>
              <a:rPr lang="fr-CA" dirty="0" smtClean="0"/>
              <a:t>Mobile agents</a:t>
            </a:r>
          </a:p>
          <a:p>
            <a:pPr lvl="2"/>
            <a:r>
              <a:rPr lang="fr-CA" dirty="0" err="1" smtClean="0"/>
              <a:t>agentMatrix</a:t>
            </a:r>
            <a:r>
              <a:rPr lang="fr-CA" dirty="0" smtClean="0"/>
              <a:t> (</a:t>
            </a:r>
            <a:r>
              <a:rPr lang="fr-CA" dirty="0" err="1" smtClean="0"/>
              <a:t>faster</a:t>
            </a:r>
            <a:r>
              <a:rPr lang="fr-CA" dirty="0" smtClean="0"/>
              <a:t> </a:t>
            </a:r>
            <a:r>
              <a:rPr lang="fr-CA" dirty="0"/>
              <a:t>version of </a:t>
            </a:r>
            <a:r>
              <a:rPr lang="fr-CA" dirty="0" err="1" smtClean="0"/>
              <a:t>SpatialPointsDataFrame</a:t>
            </a:r>
            <a:r>
              <a:rPr lang="fr-CA" dirty="0" smtClean="0"/>
              <a:t>)</a:t>
            </a:r>
            <a:endParaRPr lang="fr-CA" dirty="0"/>
          </a:p>
          <a:p>
            <a:pPr lvl="2"/>
            <a:r>
              <a:rPr lang="fr-CA" dirty="0" err="1" smtClean="0"/>
              <a:t>Called</a:t>
            </a:r>
            <a:r>
              <a:rPr lang="fr-CA" dirty="0" smtClean="0"/>
              <a:t> « </a:t>
            </a:r>
            <a:r>
              <a:rPr lang="fr-CA" dirty="0" err="1" smtClean="0"/>
              <a:t>turtles</a:t>
            </a:r>
            <a:r>
              <a:rPr lang="fr-CA" dirty="0" smtClean="0"/>
              <a:t> »</a:t>
            </a:r>
            <a:endParaRPr lang="fr-CA" dirty="0"/>
          </a:p>
          <a:p>
            <a:endParaRPr lang="fr-CA" dirty="0"/>
          </a:p>
          <a:p>
            <a:r>
              <a:rPr lang="fr-CA" dirty="0"/>
              <a:t>And </a:t>
            </a:r>
            <a:r>
              <a:rPr lang="fr-CA" dirty="0" err="1" smtClean="0"/>
              <a:t>functions</a:t>
            </a:r>
            <a:endParaRPr lang="fr-CA" dirty="0"/>
          </a:p>
          <a:p>
            <a:pPr lvl="1"/>
            <a:r>
              <a:rPr lang="fr-CA" dirty="0" err="1" smtClean="0"/>
              <a:t>Movement</a:t>
            </a:r>
            <a:endParaRPr lang="fr-CA" dirty="0"/>
          </a:p>
          <a:p>
            <a:pPr lvl="1"/>
            <a:r>
              <a:rPr lang="fr-CA" dirty="0" err="1"/>
              <a:t>Landscape</a:t>
            </a:r>
            <a:r>
              <a:rPr lang="fr-CA" dirty="0"/>
              <a:t>/</a:t>
            </a:r>
            <a:r>
              <a:rPr lang="fr-CA" dirty="0" err="1"/>
              <a:t>individual</a:t>
            </a:r>
            <a:r>
              <a:rPr lang="fr-CA" dirty="0"/>
              <a:t> interactions</a:t>
            </a:r>
          </a:p>
          <a:p>
            <a:pPr lvl="1"/>
            <a:r>
              <a:rPr lang="fr-CA" dirty="0"/>
              <a:t>Population </a:t>
            </a:r>
            <a:r>
              <a:rPr lang="fr-CA" dirty="0" err="1"/>
              <a:t>dynamics</a:t>
            </a:r>
            <a:endParaRPr lang="fr-CA" dirty="0"/>
          </a:p>
          <a:p>
            <a:pPr lvl="1"/>
            <a:r>
              <a:rPr lang="fr-CA" dirty="0" smtClean="0"/>
              <a:t>…</a:t>
            </a:r>
          </a:p>
          <a:p>
            <a:endParaRPr lang="fr-CA" dirty="0" smtClean="0"/>
          </a:p>
          <a:p>
            <a:pPr lvl="1"/>
            <a:endParaRPr lang="fr-CA" dirty="0"/>
          </a:p>
        </p:txBody>
      </p:sp>
    </p:spTree>
    <p:extLst>
      <p:ext uri="{BB962C8B-B14F-4D97-AF65-F5344CB8AC3E}">
        <p14:creationId xmlns:p14="http://schemas.microsoft.com/office/powerpoint/2010/main" val="391408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324307"/>
            <a:ext cx="9886675" cy="1320800"/>
          </a:xfrm>
        </p:spPr>
        <p:txBody>
          <a:bodyPr/>
          <a:lstStyle/>
          <a:p>
            <a:r>
              <a:rPr lang="fr-CA" dirty="0" smtClean="0"/>
              <a:t>Main </a:t>
            </a:r>
            <a:r>
              <a:rPr lang="fr-CA" dirty="0" err="1" smtClean="0"/>
              <a:t>steps</a:t>
            </a:r>
            <a:r>
              <a:rPr lang="fr-CA" dirty="0" smtClean="0"/>
              <a:t> to </a:t>
            </a:r>
            <a:r>
              <a:rPr lang="fr-CA" dirty="0" err="1" smtClean="0"/>
              <a:t>build</a:t>
            </a:r>
            <a:r>
              <a:rPr lang="fr-CA" dirty="0" smtClean="0"/>
              <a:t> an IBM </a:t>
            </a:r>
            <a:r>
              <a:rPr lang="fr-CA" dirty="0" err="1" smtClean="0"/>
              <a:t>with</a:t>
            </a:r>
            <a:r>
              <a:rPr lang="fr-CA" dirty="0" smtClean="0"/>
              <a:t> </a:t>
            </a:r>
            <a:r>
              <a:rPr lang="fr-CA" dirty="0" err="1" smtClean="0"/>
              <a:t>NetLogoR</a:t>
            </a:r>
            <a:endParaRPr lang="fr-CA" dirty="0"/>
          </a:p>
        </p:txBody>
      </p:sp>
      <p:sp>
        <p:nvSpPr>
          <p:cNvPr id="3" name="Espace réservé du contenu 2"/>
          <p:cNvSpPr>
            <a:spLocks noGrp="1"/>
          </p:cNvSpPr>
          <p:nvPr>
            <p:ph idx="1"/>
          </p:nvPr>
        </p:nvSpPr>
        <p:spPr>
          <a:xfrm>
            <a:off x="395021" y="1243584"/>
            <a:ext cx="10351007" cy="5464453"/>
          </a:xfrm>
        </p:spPr>
        <p:txBody>
          <a:bodyPr>
            <a:normAutofit fontScale="85000" lnSpcReduction="10000"/>
          </a:bodyPr>
          <a:lstStyle/>
          <a:p>
            <a:r>
              <a:rPr lang="en-US" dirty="0" smtClean="0"/>
              <a:t>Draw the </a:t>
            </a:r>
            <a:r>
              <a:rPr lang="en-US" sz="2100" b="1" u="sng" dirty="0" smtClean="0"/>
              <a:t>model diagram</a:t>
            </a:r>
            <a:r>
              <a:rPr lang="en-US" sz="2100" dirty="0" smtClean="0"/>
              <a:t> </a:t>
            </a:r>
            <a:r>
              <a:rPr lang="en-US" dirty="0" smtClean="0"/>
              <a:t>to define the workflow</a:t>
            </a:r>
            <a:r>
              <a:rPr lang="en-US" dirty="0"/>
              <a:t> </a:t>
            </a:r>
            <a:r>
              <a:rPr lang="en-US" dirty="0" smtClean="0"/>
              <a:t>and identify the different processes and their relationships.</a:t>
            </a:r>
            <a:endParaRPr lang="en-US" dirty="0"/>
          </a:p>
          <a:p>
            <a:r>
              <a:rPr lang="en-US" dirty="0" smtClean="0"/>
              <a:t>Create </a:t>
            </a:r>
            <a:r>
              <a:rPr lang="en-US" dirty="0"/>
              <a:t>the world in which the agents will evolve with the function </a:t>
            </a:r>
            <a:r>
              <a:rPr lang="en-US" sz="2100" b="1" u="sng" dirty="0" err="1"/>
              <a:t>createWorld</a:t>
            </a:r>
            <a:r>
              <a:rPr lang="en-US" sz="2100" b="1" u="sng" dirty="0" smtClean="0"/>
              <a:t>()</a:t>
            </a:r>
            <a:r>
              <a:rPr lang="en-US" sz="2100" dirty="0" smtClean="0"/>
              <a:t> </a:t>
            </a:r>
            <a:r>
              <a:rPr lang="en-US" dirty="0" smtClean="0"/>
              <a:t>and assign patch values if necessary. Visualize </a:t>
            </a:r>
            <a:r>
              <a:rPr lang="en-US" dirty="0"/>
              <a:t>the world with plot(</a:t>
            </a:r>
            <a:r>
              <a:rPr lang="en-US" dirty="0" err="1"/>
              <a:t>nameWorld</a:t>
            </a:r>
            <a:r>
              <a:rPr lang="en-US" dirty="0" smtClean="0"/>
              <a:t>).</a:t>
            </a:r>
            <a:endParaRPr lang="en-US" dirty="0"/>
          </a:p>
          <a:p>
            <a:r>
              <a:rPr lang="en-US" dirty="0"/>
              <a:t>Create the turtles (i.e., moving agents) with the function </a:t>
            </a:r>
            <a:r>
              <a:rPr lang="en-US" sz="2100" b="1" u="sng" dirty="0" err="1"/>
              <a:t>createTurtles</a:t>
            </a:r>
            <a:r>
              <a:rPr lang="en-US" sz="2100" b="1" u="sng" dirty="0"/>
              <a:t>()</a:t>
            </a:r>
            <a:r>
              <a:rPr lang="en-US" dirty="0"/>
              <a:t>. </a:t>
            </a:r>
            <a:r>
              <a:rPr lang="en-US" dirty="0" smtClean="0"/>
              <a:t>Visualize </a:t>
            </a:r>
            <a:r>
              <a:rPr lang="en-US" dirty="0"/>
              <a:t>the turtles by plotting them on the world with </a:t>
            </a:r>
            <a:r>
              <a:rPr lang="en-US" dirty="0" smtClean="0"/>
              <a:t>points(</a:t>
            </a:r>
            <a:r>
              <a:rPr lang="en-US" dirty="0" err="1" smtClean="0"/>
              <a:t>nameTurtles</a:t>
            </a:r>
            <a:r>
              <a:rPr lang="en-US" dirty="0" smtClean="0"/>
              <a:t>).</a:t>
            </a:r>
            <a:endParaRPr lang="en-US" dirty="0"/>
          </a:p>
          <a:p>
            <a:r>
              <a:rPr lang="en-US" sz="2100" b="1" u="sng" dirty="0"/>
              <a:t>Create the different </a:t>
            </a:r>
            <a:r>
              <a:rPr lang="en-US" sz="2100" b="1" u="sng" dirty="0" smtClean="0"/>
              <a:t>processes </a:t>
            </a:r>
            <a:r>
              <a:rPr lang="en-US" dirty="0" smtClean="0"/>
              <a:t>(i.e</a:t>
            </a:r>
            <a:r>
              <a:rPr lang="en-US" dirty="0"/>
              <a:t>., functions affecting the </a:t>
            </a:r>
            <a:r>
              <a:rPr lang="en-US" dirty="0" smtClean="0"/>
              <a:t>patches and/or turtles) </a:t>
            </a:r>
            <a:r>
              <a:rPr lang="en-US" dirty="0"/>
              <a:t>by using the </a:t>
            </a:r>
            <a:r>
              <a:rPr lang="en-US" dirty="0" err="1"/>
              <a:t>NetLogoR</a:t>
            </a:r>
            <a:r>
              <a:rPr lang="en-US" dirty="0"/>
              <a:t> functions, the R functions or some from other packages</a:t>
            </a:r>
            <a:r>
              <a:rPr lang="en-US" dirty="0" smtClean="0"/>
              <a:t>.</a:t>
            </a:r>
          </a:p>
          <a:p>
            <a:r>
              <a:rPr lang="en-US" dirty="0" smtClean="0"/>
              <a:t>Don’t hesitate to use </a:t>
            </a:r>
            <a:r>
              <a:rPr lang="en-US" sz="2100" b="1" u="sng" dirty="0" smtClean="0"/>
              <a:t>help()</a:t>
            </a:r>
            <a:r>
              <a:rPr lang="en-US" sz="2100" dirty="0" smtClean="0"/>
              <a:t> </a:t>
            </a:r>
            <a:r>
              <a:rPr lang="en-US" dirty="0" smtClean="0"/>
              <a:t>to understand how </a:t>
            </a:r>
            <a:r>
              <a:rPr lang="en-US" dirty="0" err="1" smtClean="0"/>
              <a:t>NetLogoR</a:t>
            </a:r>
            <a:r>
              <a:rPr lang="en-US" dirty="0" smtClean="0"/>
              <a:t> functions and their arguments work. Don’t hesitate to look at the </a:t>
            </a:r>
            <a:r>
              <a:rPr lang="en-US" sz="2100" b="1" u="sng" dirty="0" smtClean="0"/>
              <a:t>list of </a:t>
            </a:r>
            <a:r>
              <a:rPr lang="en-US" sz="2100" b="1" u="sng" dirty="0" err="1" smtClean="0"/>
              <a:t>NetLogoR</a:t>
            </a:r>
            <a:r>
              <a:rPr lang="en-US" sz="2100" b="1" u="sng" dirty="0" smtClean="0"/>
              <a:t> functions </a:t>
            </a:r>
            <a:r>
              <a:rPr lang="en-US" dirty="0" smtClean="0"/>
              <a:t>to find a function which already does what you want to do.</a:t>
            </a:r>
            <a:endParaRPr lang="en-US" dirty="0"/>
          </a:p>
          <a:p>
            <a:r>
              <a:rPr lang="en-US" sz="2100" b="1" u="sng" dirty="0" smtClean="0"/>
              <a:t>Test</a:t>
            </a:r>
            <a:r>
              <a:rPr lang="en-US" sz="2100" dirty="0" smtClean="0"/>
              <a:t> </a:t>
            </a:r>
            <a:r>
              <a:rPr lang="en-US" dirty="0"/>
              <a:t>the different </a:t>
            </a:r>
            <a:r>
              <a:rPr lang="en-US" dirty="0" smtClean="0"/>
              <a:t>processes individually </a:t>
            </a:r>
            <a:r>
              <a:rPr lang="en-US" sz="2100" b="1" u="sng" dirty="0"/>
              <a:t>with a small world and a few numbers of turtles </a:t>
            </a:r>
            <a:r>
              <a:rPr lang="en-US" dirty="0"/>
              <a:t>to make sure the code is doing what you want it to do</a:t>
            </a:r>
            <a:r>
              <a:rPr lang="en-US" dirty="0" smtClean="0"/>
              <a:t>.</a:t>
            </a:r>
          </a:p>
          <a:p>
            <a:r>
              <a:rPr lang="en-US" sz="2100" b="1" u="sng" dirty="0" smtClean="0"/>
              <a:t>Plot</a:t>
            </a:r>
            <a:r>
              <a:rPr lang="en-US" sz="2100" dirty="0" smtClean="0"/>
              <a:t> </a:t>
            </a:r>
            <a:r>
              <a:rPr lang="en-US" dirty="0" smtClean="0"/>
              <a:t>regularly to </a:t>
            </a:r>
            <a:r>
              <a:rPr lang="en-US" dirty="0"/>
              <a:t>make sure the code is doing what you want it to </a:t>
            </a:r>
            <a:r>
              <a:rPr lang="en-US" dirty="0" smtClean="0"/>
              <a:t>do. Visuals are of great help to spot bugs in model. Also </a:t>
            </a:r>
            <a:r>
              <a:rPr lang="en-US" sz="2100" b="1" u="sng" dirty="0" smtClean="0"/>
              <a:t>display </a:t>
            </a:r>
            <a:r>
              <a:rPr lang="en-US" sz="2100" b="1" u="sng" dirty="0"/>
              <a:t>elements</a:t>
            </a:r>
            <a:r>
              <a:rPr lang="en-US" sz="2100" b="1" u="sng" dirty="0" smtClean="0"/>
              <a:t> </a:t>
            </a:r>
            <a:r>
              <a:rPr lang="en-US" dirty="0" smtClean="0"/>
              <a:t>(what’s inside the world and the turtles objects) regularly.</a:t>
            </a:r>
          </a:p>
          <a:p>
            <a:r>
              <a:rPr lang="en-US" dirty="0" smtClean="0"/>
              <a:t>Then</a:t>
            </a:r>
            <a:r>
              <a:rPr lang="en-US" dirty="0"/>
              <a:t>, build the </a:t>
            </a:r>
            <a:r>
              <a:rPr lang="en-US" sz="2100" b="1" u="sng" dirty="0"/>
              <a:t>main procedure </a:t>
            </a:r>
            <a:r>
              <a:rPr lang="en-US" dirty="0"/>
              <a:t>for the </a:t>
            </a:r>
            <a:r>
              <a:rPr lang="en-US" dirty="0" smtClean="0"/>
              <a:t>model (e.g., with a for-loop </a:t>
            </a:r>
            <a:r>
              <a:rPr lang="en-US" dirty="0"/>
              <a:t>or a scheduler </a:t>
            </a:r>
            <a:r>
              <a:rPr lang="en-US" dirty="0" smtClean="0"/>
              <a:t>function). The </a:t>
            </a:r>
            <a:r>
              <a:rPr lang="en-US" dirty="0"/>
              <a:t>functions placed inside the for-loop or the scheduler function will be iterated the number of time steps defined. </a:t>
            </a:r>
            <a:endParaRPr lang="en-US" dirty="0" smtClean="0"/>
          </a:p>
          <a:p>
            <a:r>
              <a:rPr lang="en-US" dirty="0" smtClean="0"/>
              <a:t>Create </a:t>
            </a:r>
            <a:r>
              <a:rPr lang="en-US" sz="2100" b="1" u="sng" dirty="0" smtClean="0"/>
              <a:t>test </a:t>
            </a:r>
            <a:r>
              <a:rPr lang="en-US" sz="2100" b="1" u="sng" dirty="0"/>
              <a:t>units </a:t>
            </a:r>
            <a:r>
              <a:rPr lang="en-US" dirty="0"/>
              <a:t>to </a:t>
            </a:r>
            <a:r>
              <a:rPr lang="en-US" dirty="0" smtClean="0"/>
              <a:t>check if there are some bugs and to </a:t>
            </a:r>
            <a:r>
              <a:rPr lang="en-US" dirty="0"/>
              <a:t>locate </a:t>
            </a:r>
            <a:r>
              <a:rPr lang="en-US" dirty="0" smtClean="0"/>
              <a:t>them easily. </a:t>
            </a:r>
            <a:r>
              <a:rPr lang="en-US" dirty="0"/>
              <a:t>Use </a:t>
            </a:r>
            <a:r>
              <a:rPr lang="en-US" sz="2100" b="1" u="sng" dirty="0"/>
              <a:t>browser() </a:t>
            </a:r>
            <a:r>
              <a:rPr lang="en-US" dirty="0"/>
              <a:t>when debugging</a:t>
            </a:r>
            <a:r>
              <a:rPr lang="en-US" dirty="0" smtClean="0"/>
              <a:t>.</a:t>
            </a:r>
          </a:p>
          <a:p>
            <a:r>
              <a:rPr lang="en-US" sz="2100" b="1" u="sng" dirty="0" smtClean="0"/>
              <a:t>Visuals</a:t>
            </a:r>
            <a:r>
              <a:rPr lang="en-US" sz="2100" dirty="0" smtClean="0"/>
              <a:t> </a:t>
            </a:r>
            <a:r>
              <a:rPr lang="en-US" dirty="0"/>
              <a:t>can be </a:t>
            </a:r>
            <a:r>
              <a:rPr lang="en-US" dirty="0" smtClean="0"/>
              <a:t>plotted </a:t>
            </a:r>
            <a:r>
              <a:rPr lang="en-US" dirty="0"/>
              <a:t>at each time step and/or </a:t>
            </a:r>
            <a:r>
              <a:rPr lang="en-US" dirty="0" smtClean="0"/>
              <a:t>at </a:t>
            </a:r>
            <a:r>
              <a:rPr lang="en-US" dirty="0"/>
              <a:t>the end when the iterations are over. </a:t>
            </a:r>
            <a:r>
              <a:rPr lang="en-US" dirty="0" smtClean="0"/>
              <a:t>Plot </a:t>
            </a:r>
            <a:r>
              <a:rPr lang="en-US" dirty="0"/>
              <a:t>functions take time to be executed and </a:t>
            </a:r>
            <a:r>
              <a:rPr lang="en-US" dirty="0" smtClean="0"/>
              <a:t>slow </a:t>
            </a:r>
            <a:r>
              <a:rPr lang="en-US" dirty="0"/>
              <a:t>down the </a:t>
            </a:r>
            <a:r>
              <a:rPr lang="en-US" dirty="0" smtClean="0"/>
              <a:t>model but they are of great help.</a:t>
            </a:r>
            <a:endParaRPr lang="fr-CA" dirty="0"/>
          </a:p>
        </p:txBody>
      </p:sp>
    </p:spTree>
    <p:extLst>
      <p:ext uri="{BB962C8B-B14F-4D97-AF65-F5344CB8AC3E}">
        <p14:creationId xmlns:p14="http://schemas.microsoft.com/office/powerpoint/2010/main" val="387501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3" name="Espace réservé du contenu 2"/>
          <p:cNvSpPr>
            <a:spLocks noGrp="1"/>
          </p:cNvSpPr>
          <p:nvPr>
            <p:ph idx="1"/>
          </p:nvPr>
        </p:nvSpPr>
        <p:spPr>
          <a:xfrm>
            <a:off x="677335" y="2086984"/>
            <a:ext cx="5723466" cy="4518211"/>
          </a:xfrm>
        </p:spPr>
        <p:txBody>
          <a:bodyPr>
            <a:normAutofit lnSpcReduction="10000"/>
          </a:bodyPr>
          <a:lstStyle/>
          <a:p>
            <a:r>
              <a:rPr lang="en-US" dirty="0"/>
              <a:t>A </a:t>
            </a:r>
            <a:r>
              <a:rPr lang="en-US" dirty="0" err="1"/>
              <a:t>worldMatrix</a:t>
            </a:r>
            <a:r>
              <a:rPr lang="en-US" dirty="0"/>
              <a:t> object can be viewed as a grid composed of squared patches (i.e., cells</a:t>
            </a:r>
            <a:r>
              <a:rPr lang="en-US" dirty="0" smtClean="0"/>
              <a:t>), a 2-dimensional landscape.</a:t>
            </a:r>
            <a:endParaRPr lang="en-US" dirty="0"/>
          </a:p>
          <a:p>
            <a:r>
              <a:rPr lang="en-US" dirty="0"/>
              <a:t>Patches have two spatial coordinates </a:t>
            </a:r>
            <a:r>
              <a:rPr lang="en-US" dirty="0" err="1"/>
              <a:t>pxcor</a:t>
            </a:r>
            <a:r>
              <a:rPr lang="en-US" dirty="0"/>
              <a:t> and </a:t>
            </a:r>
            <a:r>
              <a:rPr lang="en-US" dirty="0" err="1"/>
              <a:t>pycor</a:t>
            </a:r>
            <a:r>
              <a:rPr lang="en-US" dirty="0"/>
              <a:t>, representing the location of their center. </a:t>
            </a:r>
          </a:p>
          <a:p>
            <a:r>
              <a:rPr lang="en-US" dirty="0" err="1"/>
              <a:t>pxcor</a:t>
            </a:r>
            <a:r>
              <a:rPr lang="en-US" dirty="0"/>
              <a:t> and </a:t>
            </a:r>
            <a:r>
              <a:rPr lang="en-US" dirty="0" err="1"/>
              <a:t>pycor</a:t>
            </a:r>
            <a:r>
              <a:rPr lang="en-US" dirty="0"/>
              <a:t> are always integer and increment by 1. </a:t>
            </a:r>
            <a:r>
              <a:rPr lang="en-US" dirty="0" err="1"/>
              <a:t>pxcor</a:t>
            </a:r>
            <a:r>
              <a:rPr lang="en-US" dirty="0"/>
              <a:t> increases as you move right and </a:t>
            </a:r>
            <a:r>
              <a:rPr lang="en-US" dirty="0" err="1"/>
              <a:t>pycor</a:t>
            </a:r>
            <a:r>
              <a:rPr lang="en-US" dirty="0"/>
              <a:t> increases as you move up. </a:t>
            </a:r>
          </a:p>
          <a:p>
            <a:r>
              <a:rPr lang="en-US" dirty="0" err="1"/>
              <a:t>pxcor</a:t>
            </a:r>
            <a:r>
              <a:rPr lang="en-US" dirty="0"/>
              <a:t> and </a:t>
            </a:r>
            <a:r>
              <a:rPr lang="en-US" dirty="0" err="1"/>
              <a:t>pycor</a:t>
            </a:r>
            <a:r>
              <a:rPr lang="en-US" dirty="0"/>
              <a:t> can be negative if there are patches to the left or below the patch[0,0].</a:t>
            </a:r>
          </a:p>
          <a:p>
            <a:r>
              <a:rPr lang="en-US" dirty="0" err="1"/>
              <a:t>worldMatrix</a:t>
            </a:r>
            <a:r>
              <a:rPr lang="en-US" dirty="0"/>
              <a:t> do not have coordinate systems</a:t>
            </a:r>
            <a:r>
              <a:rPr lang="en-US" dirty="0" smtClean="0"/>
              <a:t>.</a:t>
            </a:r>
          </a:p>
          <a:p>
            <a:r>
              <a:rPr lang="en-US" dirty="0" err="1" smtClean="0"/>
              <a:t>worldMatrix</a:t>
            </a:r>
            <a:r>
              <a:rPr lang="en-US" dirty="0" smtClean="0"/>
              <a:t> can be viewed as a mix between a matrix and a </a:t>
            </a:r>
            <a:r>
              <a:rPr lang="en-US" dirty="0" err="1" smtClean="0"/>
              <a:t>RasterLayer</a:t>
            </a:r>
            <a:endParaRPr lang="en-US" dirty="0"/>
          </a:p>
          <a:p>
            <a:endParaRPr lang="fr-CA" dirty="0"/>
          </a:p>
        </p:txBody>
      </p:sp>
      <p:pic>
        <p:nvPicPr>
          <p:cNvPr id="8" name="Image 7"/>
          <p:cNvPicPr>
            <a:picLocks noChangeAspect="1"/>
          </p:cNvPicPr>
          <p:nvPr/>
        </p:nvPicPr>
        <p:blipFill rotWithShape="1">
          <a:blip r:embed="rId2"/>
          <a:srcRect l="56745" t="37335" r="9305" b="8669"/>
          <a:stretch/>
        </p:blipFill>
        <p:spPr>
          <a:xfrm>
            <a:off x="6770146" y="1317810"/>
            <a:ext cx="5432612" cy="5400339"/>
          </a:xfrm>
          <a:prstGeom prst="rect">
            <a:avLst/>
          </a:prstGeom>
        </p:spPr>
      </p:pic>
    </p:spTree>
    <p:extLst>
      <p:ext uri="{BB962C8B-B14F-4D97-AF65-F5344CB8AC3E}">
        <p14:creationId xmlns:p14="http://schemas.microsoft.com/office/powerpoint/2010/main" val="2022512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a:bodyPr>
          <a:lstStyle/>
          <a:p>
            <a:r>
              <a:rPr lang="en-US" dirty="0"/>
              <a:t>This is an e</a:t>
            </a:r>
            <a:r>
              <a:rPr lang="en-US" dirty="0" smtClean="0"/>
              <a:t>xtension </a:t>
            </a:r>
            <a:r>
              <a:rPr lang="en-US" dirty="0"/>
              <a:t>of </a:t>
            </a:r>
            <a:r>
              <a:rPr lang="en-US" dirty="0" smtClean="0"/>
              <a:t>a matrix</a:t>
            </a:r>
            <a:r>
              <a:rPr lang="en-US" dirty="0"/>
              <a:t> with 7 additional </a:t>
            </a:r>
            <a:r>
              <a:rPr lang="en-US" dirty="0" smtClean="0"/>
              <a:t>slots</a:t>
            </a:r>
          </a:p>
          <a:p>
            <a:pPr marL="0" lvl="0" indent="0" defTabSz="914400" eaLnBrk="0" fontAlgn="base" hangingPunct="0">
              <a:spcBef>
                <a:spcPct val="0"/>
              </a:spcBef>
              <a:spcAft>
                <a:spcPct val="0"/>
              </a:spcAft>
              <a:buClrTx/>
              <a:buSzTx/>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w1@minPxcor </a:t>
            </a: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w1@maxPxcor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w1@minPycor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w1@maxPycor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4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w1@extent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class </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Extent</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xmax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ymin</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-0.5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err="1" smtClean="0">
                <a:solidFill>
                  <a:srgbClr val="000000"/>
                </a:solidFill>
                <a:latin typeface="Lucida Console" panose="020B0609040504020204" pitchFamily="49" charset="0"/>
              </a:rPr>
              <a:t>ymax</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 4.5 </a:t>
            </a:r>
            <a:endParaRPr lang="fr-FR" altLang="fr-FR" dirty="0" smtClean="0">
              <a:solidFill>
                <a:srgbClr val="000000"/>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w1@res </a:t>
            </a:r>
            <a:endParaRPr lang="fr-FR" altLang="fr-FR" dirty="0" smtClean="0">
              <a:solidFill>
                <a:srgbClr val="0000FF"/>
              </a:solidFill>
              <a:latin typeface="Lucida Console" panose="020B0609040504020204" pitchFamily="49" charset="0"/>
            </a:endParaRPr>
          </a:p>
          <a:p>
            <a:pPr marL="0" lv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1 1</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2" name="ZoneTexte 1"/>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837121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4" y="1839560"/>
            <a:ext cx="6082054" cy="4765635"/>
          </a:xfrm>
        </p:spPr>
        <p:txBody>
          <a:bodyPr>
            <a:normAutofit fontScale="77500" lnSpcReduction="20000"/>
          </a:bodyPr>
          <a:lstStyle/>
          <a:p>
            <a:pPr marL="0" indent="0" defTabSz="914400" eaLnBrk="0" fontAlgn="base" hangingPunct="0">
              <a:spcBef>
                <a:spcPct val="0"/>
              </a:spcBef>
              <a:spcAft>
                <a:spcPct val="0"/>
              </a:spcAft>
              <a:buClrTx/>
              <a:buSzTx/>
              <a:buNone/>
            </a:pPr>
            <a:r>
              <a:rPr lang="fr-FR" altLang="fr-FR" dirty="0" smtClean="0">
                <a:solidFill>
                  <a:srgbClr val="0000FF"/>
                </a:solidFill>
                <a:latin typeface="Lucida Console" panose="020B0609040504020204" pitchFamily="49" charset="0"/>
              </a:rPr>
              <a:t>&gt; w1@pCoords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pxcor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pycor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0     4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4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a:t>
            </a:r>
            <a:r>
              <a:rPr lang="fr-FR" altLang="fr-FR" dirty="0" smtClean="0">
                <a:solidFill>
                  <a:srgbClr val="000000"/>
                </a:solidFill>
                <a:latin typeface="Lucida Console" panose="020B0609040504020204" pitchFamily="49" charset="0"/>
              </a:rPr>
              <a:t>    3     4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4     4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0     3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a:t>
            </a:r>
            <a:r>
              <a:rPr lang="fr-FR" altLang="fr-FR" dirty="0" smtClean="0">
                <a:solidFill>
                  <a:srgbClr val="000000"/>
                </a:solidFill>
                <a:latin typeface="Lucida Console" panose="020B0609040504020204" pitchFamily="49" charset="0"/>
              </a:rPr>
              <a:t>    1     3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2     3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3     3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a:t>
            </a:r>
            <a:r>
              <a:rPr lang="fr-FR" altLang="fr-FR" dirty="0" smtClean="0">
                <a:solidFill>
                  <a:srgbClr val="000000"/>
                </a:solidFill>
                <a:latin typeface="Lucida Console" panose="020B0609040504020204" pitchFamily="49" charset="0"/>
              </a:rPr>
              <a:t>   4     3</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11,] </a:t>
            </a:r>
            <a:r>
              <a:rPr lang="fr-FR" altLang="fr-FR" dirty="0" smtClean="0">
                <a:solidFill>
                  <a:srgbClr val="000000"/>
                </a:solidFill>
                <a:latin typeface="Lucida Console" panose="020B0609040504020204" pitchFamily="49" charset="0"/>
              </a:rPr>
              <a:t>   0     2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12,] </a:t>
            </a:r>
            <a:r>
              <a:rPr lang="fr-FR" altLang="fr-FR" dirty="0" smtClean="0">
                <a:solidFill>
                  <a:srgbClr val="000000"/>
                </a:solidFill>
                <a:latin typeface="Lucida Console" panose="020B0609040504020204" pitchFamily="49" charset="0"/>
              </a:rPr>
              <a:t>   1     2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13,] </a:t>
            </a:r>
            <a:r>
              <a:rPr lang="fr-FR" altLang="fr-FR" dirty="0" smtClean="0">
                <a:solidFill>
                  <a:srgbClr val="000000"/>
                </a:solidFill>
                <a:latin typeface="Lucida Console" panose="020B0609040504020204" pitchFamily="49" charset="0"/>
              </a:rPr>
              <a:t>   2     2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14,] </a:t>
            </a:r>
            <a:r>
              <a:rPr lang="fr-FR" altLang="fr-FR" dirty="0" smtClean="0">
                <a:solidFill>
                  <a:srgbClr val="000000"/>
                </a:solidFill>
                <a:latin typeface="Lucida Console" panose="020B0609040504020204" pitchFamily="49" charset="0"/>
              </a:rPr>
              <a:t>   3     2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15,] </a:t>
            </a:r>
            <a:r>
              <a:rPr lang="fr-FR" altLang="fr-FR" dirty="0" smtClean="0">
                <a:solidFill>
                  <a:srgbClr val="000000"/>
                </a:solidFill>
                <a:latin typeface="Lucida Console" panose="020B0609040504020204" pitchFamily="49" charset="0"/>
              </a:rPr>
              <a:t>   4     2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16,] </a:t>
            </a:r>
            <a:r>
              <a:rPr lang="fr-FR" altLang="fr-FR" dirty="0" smtClean="0">
                <a:solidFill>
                  <a:srgbClr val="000000"/>
                </a:solidFill>
                <a:latin typeface="Lucida Console" panose="020B0609040504020204" pitchFamily="49" charset="0"/>
              </a:rPr>
              <a:t>   0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17,]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 </a:t>
            </a:r>
            <a:endParaRPr lang="fr-FR" altLang="fr-FR" dirty="0" smtClean="0">
              <a:solidFill>
                <a:srgbClr val="000000"/>
              </a:solidFill>
              <a:latin typeface="Lucida Console" panose="020B0609040504020204" pitchFamily="49" charset="0"/>
            </a:endParaRP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18,] </a:t>
            </a:r>
            <a:r>
              <a:rPr lang="fr-FR" altLang="fr-FR" dirty="0" smtClean="0">
                <a:solidFill>
                  <a:srgbClr val="000000"/>
                </a:solidFill>
                <a:latin typeface="Lucida Console" panose="020B0609040504020204" pitchFamily="49" charset="0"/>
              </a:rPr>
              <a:t>   2     1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19,] </a:t>
            </a:r>
            <a:r>
              <a:rPr lang="fr-FR" altLang="fr-FR" dirty="0" smtClean="0">
                <a:solidFill>
                  <a:srgbClr val="000000"/>
                </a:solidFill>
                <a:latin typeface="Lucida Console" panose="020B0609040504020204" pitchFamily="49" charset="0"/>
              </a:rPr>
              <a:t>   3     1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20,] </a:t>
            </a:r>
            <a:r>
              <a:rPr lang="fr-FR" altLang="fr-FR" dirty="0" smtClean="0">
                <a:solidFill>
                  <a:srgbClr val="000000"/>
                </a:solidFill>
                <a:latin typeface="Lucida Console" panose="020B0609040504020204" pitchFamily="49" charset="0"/>
              </a:rPr>
              <a:t>   4     1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21,] </a:t>
            </a:r>
            <a:r>
              <a:rPr lang="fr-FR" altLang="fr-FR" dirty="0" smtClean="0">
                <a:solidFill>
                  <a:srgbClr val="000000"/>
                </a:solidFill>
                <a:latin typeface="Lucida Console" panose="020B0609040504020204" pitchFamily="49" charset="0"/>
              </a:rPr>
              <a:t>   0     0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22,] </a:t>
            </a:r>
            <a:r>
              <a:rPr lang="fr-FR" altLang="fr-FR" dirty="0" smtClean="0">
                <a:solidFill>
                  <a:srgbClr val="000000"/>
                </a:solidFill>
                <a:latin typeface="Lucida Console" panose="020B0609040504020204" pitchFamily="49" charset="0"/>
              </a:rPr>
              <a:t>   1     0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23,] </a:t>
            </a:r>
            <a:r>
              <a:rPr lang="fr-FR" altLang="fr-FR" dirty="0" smtClean="0">
                <a:solidFill>
                  <a:srgbClr val="000000"/>
                </a:solidFill>
                <a:latin typeface="Lucida Console" panose="020B0609040504020204" pitchFamily="49" charset="0"/>
              </a:rPr>
              <a:t>   2     0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24,] </a:t>
            </a:r>
            <a:r>
              <a:rPr lang="fr-FR" altLang="fr-FR" dirty="0" smtClean="0">
                <a:solidFill>
                  <a:srgbClr val="000000"/>
                </a:solidFill>
                <a:latin typeface="Lucida Console" panose="020B0609040504020204" pitchFamily="49" charset="0"/>
              </a:rPr>
              <a:t>   3     0 </a:t>
            </a:r>
          </a:p>
          <a:p>
            <a:pPr marL="0" indent="0" defTabSz="914400" eaLnBrk="0" fontAlgn="base" hangingPunct="0">
              <a:spcBef>
                <a:spcPct val="0"/>
              </a:spcBef>
              <a:spcAft>
                <a:spcPct val="0"/>
              </a:spcAft>
              <a:buClrTx/>
              <a:buSzTx/>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25,]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0</a:t>
            </a:r>
            <a:endParaRPr lang="fr-FR" altLang="fr-FR" sz="4400" dirty="0">
              <a:solidFill>
                <a:schemeClr val="tx1"/>
              </a:solidFill>
              <a:latin typeface="Arial" panose="020B0604020202020204" pitchFamily="34" charset="0"/>
            </a:endParaRPr>
          </a:p>
          <a:p>
            <a:endParaRPr lang="fr-CA" dirty="0"/>
          </a:p>
        </p:txBody>
      </p:sp>
      <p:pic>
        <p:nvPicPr>
          <p:cNvPr id="8" name="Image 7"/>
          <p:cNvPicPr>
            <a:picLocks noChangeAspect="1"/>
          </p:cNvPicPr>
          <p:nvPr/>
        </p:nvPicPr>
        <p:blipFill rotWithShape="1">
          <a:blip r:embed="rId2"/>
          <a:srcRect l="56745" t="37335" r="9305" b="8669"/>
          <a:stretch/>
        </p:blipFill>
        <p:spPr>
          <a:xfrm>
            <a:off x="6759388" y="1270000"/>
            <a:ext cx="5432612" cy="5400339"/>
          </a:xfrm>
          <a:prstGeom prst="rect">
            <a:avLst/>
          </a:prstGeom>
        </p:spPr>
      </p:pic>
      <p:sp>
        <p:nvSpPr>
          <p:cNvPr id="9"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8901426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086984"/>
            <a:ext cx="6250590" cy="4518211"/>
          </a:xfrm>
        </p:spPr>
        <p:txBody>
          <a:bodyPr>
            <a:normAutofit fontScale="92500"/>
          </a:bodyPr>
          <a:lstStyle/>
          <a:p>
            <a:pPr marL="0" indent="0">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w1@.Data </a:t>
            </a:r>
            <a:endParaRPr lang="fr-FR" altLang="fr-FR" dirty="0" smtClean="0">
              <a:solidFill>
                <a:srgbClr val="0000FF"/>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1]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2]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3]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4] </a:t>
            </a:r>
            <a:r>
              <a:rPr lang="fr-FR" altLang="fr-FR" sz="1500" dirty="0" smtClean="0">
                <a:solidFill>
                  <a:srgbClr val="000000"/>
                </a:solidFill>
                <a:latin typeface="Lucida Console" panose="020B0609040504020204" pitchFamily="49" charset="0"/>
              </a:rPr>
              <a:t>      [,</a:t>
            </a:r>
            <a:r>
              <a:rPr lang="fr-FR" altLang="fr-FR" sz="1500" dirty="0">
                <a:solidFill>
                  <a:srgbClr val="000000"/>
                </a:solidFill>
                <a:latin typeface="Lucida Console" panose="020B0609040504020204" pitchFamily="49" charset="0"/>
              </a:rPr>
              <a:t>5]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1,] 0.4763950 0.5136438 0.7306483 0.9009050 0.94322540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2,] 0.4332253 0.7447880 0.6628346 0.3194291 0.89201067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3,] 0.0410270 0.7383873 0.8514184 0.2501377 0.05842418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4,] 0.8851923 0.8573701 0.7687598 0.2047619 0.97493443 </a:t>
            </a:r>
            <a:endParaRPr lang="fr-FR" altLang="fr-FR" sz="1500" dirty="0" smtClean="0">
              <a:solidFill>
                <a:srgbClr val="000000"/>
              </a:solidFill>
              <a:latin typeface="Lucida Console" panose="020B0609040504020204" pitchFamily="49" charset="0"/>
            </a:endParaRPr>
          </a:p>
          <a:p>
            <a:pPr marL="0" indent="0">
              <a:buNone/>
            </a:pPr>
            <a:r>
              <a:rPr lang="fr-FR" altLang="fr-FR" sz="1500" dirty="0" smtClean="0">
                <a:solidFill>
                  <a:srgbClr val="000000"/>
                </a:solidFill>
                <a:latin typeface="Lucida Console" panose="020B0609040504020204" pitchFamily="49" charset="0"/>
              </a:rPr>
              <a:t>[</a:t>
            </a:r>
            <a:r>
              <a:rPr lang="fr-FR" altLang="fr-FR" sz="1500" dirty="0">
                <a:solidFill>
                  <a:srgbClr val="000000"/>
                </a:solidFill>
                <a:latin typeface="Lucida Console" panose="020B0609040504020204" pitchFamily="49" charset="0"/>
              </a:rPr>
              <a:t>5,] 0.3244368 0.2263357 0.6574082 0.5615647 0.47929185</a:t>
            </a:r>
            <a:endParaRPr lang="fr-FR" altLang="fr-FR" sz="3900" dirty="0">
              <a:solidFill>
                <a:schemeClr val="tx1"/>
              </a:solidFill>
              <a:latin typeface="Arial" panose="020B0604020202020204" pitchFamily="34" charset="0"/>
            </a:endParaRPr>
          </a:p>
          <a:p>
            <a:endParaRPr lang="en-US" dirty="0" smtClean="0"/>
          </a:p>
          <a:p>
            <a:r>
              <a:rPr lang="en-US" dirty="0" smtClean="0"/>
              <a:t>The </a:t>
            </a:r>
            <a:r>
              <a:rPr lang="en-US" dirty="0"/>
              <a:t>methods [] and [] &lt;- retrieve or assign values for the patches in the given order of the patches coordinates provided. When no patches coordinates are provided, the values retrieved or assigned is done in the order of the cell numbers as defined in in Raster* objects (i.e., by rows).</a:t>
            </a:r>
            <a:endParaRPr lang="fr-CA" dirty="0"/>
          </a:p>
          <a:p>
            <a:endParaRPr lang="fr-CA" dirty="0"/>
          </a:p>
        </p:txBody>
      </p:sp>
      <p:pic>
        <p:nvPicPr>
          <p:cNvPr id="8" name="Image 7"/>
          <p:cNvPicPr>
            <a:picLocks noChangeAspect="1"/>
          </p:cNvPicPr>
          <p:nvPr/>
        </p:nvPicPr>
        <p:blipFill rotWithShape="1">
          <a:blip r:embed="rId2"/>
          <a:srcRect l="56745" t="37335" r="9305" b="8669"/>
          <a:stretch/>
        </p:blipFill>
        <p:spPr>
          <a:xfrm>
            <a:off x="6770146" y="1468419"/>
            <a:ext cx="5432612" cy="5400339"/>
          </a:xfrm>
          <a:prstGeom prst="rect">
            <a:avLst/>
          </a:prstGeom>
        </p:spPr>
      </p:pic>
      <p:sp>
        <p:nvSpPr>
          <p:cNvPr id="7"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91322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contenu 7"/>
          <p:cNvSpPr>
            <a:spLocks noGrp="1"/>
          </p:cNvSpPr>
          <p:nvPr>
            <p:ph idx="1"/>
          </p:nvPr>
        </p:nvSpPr>
        <p:spPr>
          <a:xfrm>
            <a:off x="268940" y="1764254"/>
            <a:ext cx="10832951" cy="5093745"/>
          </a:xfrm>
        </p:spPr>
        <p:txBody>
          <a:bodyPr>
            <a:normAutofit fontScale="92500" lnSpcReduction="10000"/>
          </a:bodyPr>
          <a:lstStyle/>
          <a:p>
            <a:r>
              <a:rPr lang="en-US" dirty="0"/>
              <a:t>The </a:t>
            </a:r>
            <a:r>
              <a:rPr lang="en-US" dirty="0" err="1"/>
              <a:t>worldArray</a:t>
            </a:r>
            <a:r>
              <a:rPr lang="en-US" dirty="0"/>
              <a:t> </a:t>
            </a:r>
            <a:r>
              <a:rPr lang="en-US" dirty="0" smtClean="0"/>
              <a:t>class is </a:t>
            </a:r>
            <a:r>
              <a:rPr lang="en-US" dirty="0"/>
              <a:t>a collection of several </a:t>
            </a:r>
            <a:r>
              <a:rPr lang="en-US" dirty="0" err="1" smtClean="0"/>
              <a:t>worldMatrix</a:t>
            </a:r>
            <a:r>
              <a:rPr lang="en-US" dirty="0" smtClean="0"/>
              <a:t> objects </a:t>
            </a:r>
            <a:r>
              <a:rPr lang="en-US" dirty="0"/>
              <a:t>with the same extent </a:t>
            </a:r>
            <a:r>
              <a:rPr lang="en-US" dirty="0" smtClean="0"/>
              <a:t>stacked </a:t>
            </a:r>
            <a:r>
              <a:rPr lang="en-US" dirty="0"/>
              <a:t>together. It is used to keep more than one value per </a:t>
            </a:r>
            <a:r>
              <a:rPr lang="en-US" dirty="0" smtClean="0"/>
              <a:t>patch</a:t>
            </a:r>
          </a:p>
          <a:p>
            <a:r>
              <a:rPr lang="en-US" dirty="0" err="1" smtClean="0"/>
              <a:t>worldArray</a:t>
            </a:r>
            <a:r>
              <a:rPr lang="en-US" dirty="0" smtClean="0"/>
              <a:t> can be viewed as a mix between an array and a </a:t>
            </a:r>
            <a:r>
              <a:rPr lang="en-US" dirty="0" err="1" smtClean="0"/>
              <a:t>RasterStack</a:t>
            </a:r>
            <a:endParaRPr lang="en-US" dirty="0" smtClean="0"/>
          </a:p>
          <a:p>
            <a:endParaRPr lang="en-US" sz="1400" dirty="0" smtClean="0"/>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w1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1:25)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a:solidFill>
                  <a:srgbClr val="0000FF"/>
                </a:solidFill>
                <a:latin typeface="Lucida Console" panose="020B0609040504020204" pitchFamily="49" charset="0"/>
              </a:rPr>
              <a:t>&gt; </a:t>
            </a:r>
            <a:r>
              <a:rPr lang="fr-FR" altLang="fr-FR" sz="1400" dirty="0" smtClean="0">
                <a:solidFill>
                  <a:srgbClr val="0000FF"/>
                </a:solidFill>
                <a:latin typeface="Lucida Console" panose="020B0609040504020204" pitchFamily="49" charset="0"/>
              </a:rPr>
              <a:t>w2 </a:t>
            </a:r>
            <a:r>
              <a:rPr lang="fr-FR" altLang="fr-FR" sz="1400" dirty="0">
                <a:solidFill>
                  <a:srgbClr val="0000FF"/>
                </a:solidFill>
                <a:latin typeface="Lucida Console" panose="020B0609040504020204" pitchFamily="49" charset="0"/>
              </a:rPr>
              <a:t>&lt;- </a:t>
            </a:r>
            <a:r>
              <a:rPr lang="fr-FR" altLang="fr-FR" sz="1400" dirty="0" err="1">
                <a:solidFill>
                  <a:srgbClr val="0000FF"/>
                </a:solidFill>
                <a:latin typeface="Lucida Console" panose="020B0609040504020204" pitchFamily="49" charset="0"/>
              </a:rPr>
              <a:t>createWorld</a:t>
            </a:r>
            <a:r>
              <a:rPr lang="fr-FR" altLang="fr-FR" sz="1400" dirty="0">
                <a:solidFill>
                  <a:srgbClr val="0000FF"/>
                </a:solidFill>
                <a:latin typeface="Lucida Console" panose="020B0609040504020204" pitchFamily="49" charset="0"/>
              </a:rPr>
              <a:t>(</a:t>
            </a:r>
            <a:r>
              <a:rPr lang="fr-FR" altLang="fr-FR" sz="1400" dirty="0" err="1">
                <a:solidFill>
                  <a:srgbClr val="0000FF"/>
                </a:solidFill>
                <a:latin typeface="Lucida Console" panose="020B0609040504020204" pitchFamily="49" charset="0"/>
              </a:rPr>
              <a:t>minPxcor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maxPxcor</a:t>
            </a:r>
            <a:r>
              <a:rPr lang="fr-FR" altLang="fr-FR" sz="1400" dirty="0">
                <a:solidFill>
                  <a:srgbClr val="0000FF"/>
                </a:solidFill>
                <a:latin typeface="Lucida Console" panose="020B0609040504020204" pitchFamily="49" charset="0"/>
              </a:rPr>
              <a:t> = 4, </a:t>
            </a:r>
            <a:r>
              <a:rPr lang="fr-FR" altLang="fr-FR" sz="1400" dirty="0" err="1">
                <a:solidFill>
                  <a:srgbClr val="0000FF"/>
                </a:solidFill>
                <a:latin typeface="Lucida Console" panose="020B0609040504020204" pitchFamily="49" charset="0"/>
              </a:rPr>
              <a:t>minPycor</a:t>
            </a:r>
            <a:r>
              <a:rPr lang="fr-FR" altLang="fr-FR" sz="1400" dirty="0">
                <a:solidFill>
                  <a:srgbClr val="0000FF"/>
                </a:solidFill>
                <a:latin typeface="Lucida Console" panose="020B0609040504020204" pitchFamily="49" charset="0"/>
              </a:rPr>
              <a:t> = 0, </a:t>
            </a:r>
            <a:r>
              <a:rPr lang="fr-FR" altLang="fr-FR" sz="1400" dirty="0" err="1">
                <a:solidFill>
                  <a:srgbClr val="0000FF"/>
                </a:solidFill>
                <a:latin typeface="Lucida Console" panose="020B0609040504020204" pitchFamily="49" charset="0"/>
              </a:rPr>
              <a:t>maxPycor</a:t>
            </a:r>
            <a:r>
              <a:rPr lang="fr-FR" altLang="fr-FR" sz="1400" dirty="0">
                <a:solidFill>
                  <a:srgbClr val="0000FF"/>
                </a:solidFill>
                <a:latin typeface="Lucida Console" panose="020B0609040504020204" pitchFamily="49" charset="0"/>
              </a:rPr>
              <a:t> = 4, data = 25:1)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FF"/>
                </a:solidFill>
                <a:latin typeface="Lucida Console" panose="020B0609040504020204" pitchFamily="49" charset="0"/>
              </a:rPr>
              <a:t>&gt; </a:t>
            </a:r>
            <a:r>
              <a:rPr lang="fr-FR" altLang="fr-FR" sz="1400" dirty="0">
                <a:solidFill>
                  <a:srgbClr val="0000FF"/>
                </a:solidFill>
                <a:latin typeface="Lucida Console" panose="020B0609040504020204" pitchFamily="49" charset="0"/>
              </a:rPr>
              <a:t>w3 &lt;- </a:t>
            </a:r>
            <a:r>
              <a:rPr lang="fr-FR" altLang="fr-FR" sz="1400" dirty="0" err="1">
                <a:solidFill>
                  <a:srgbClr val="0000FF"/>
                </a:solidFill>
                <a:latin typeface="Lucida Console" panose="020B0609040504020204" pitchFamily="49" charset="0"/>
              </a:rPr>
              <a:t>stackWorlds</a:t>
            </a:r>
            <a:r>
              <a:rPr lang="fr-FR" altLang="fr-FR" sz="1400" dirty="0">
                <a:solidFill>
                  <a:srgbClr val="0000FF"/>
                </a:solidFill>
                <a:latin typeface="Lucida Console" panose="020B0609040504020204" pitchFamily="49" charset="0"/>
              </a:rPr>
              <a:t>(w1, w2</a:t>
            </a:r>
            <a:r>
              <a:rPr lang="fr-FR" altLang="fr-FR" sz="1400" dirty="0" smtClean="0">
                <a:solidFill>
                  <a:srgbClr val="0000FF"/>
                </a:solidFill>
                <a:latin typeface="Lucida Console" panose="020B0609040504020204" pitchFamily="49" charset="0"/>
              </a:rPr>
              <a:t>)</a:t>
            </a:r>
          </a:p>
          <a:p>
            <a:pPr marL="0" indent="0">
              <a:spcBef>
                <a:spcPts val="0"/>
              </a:spcBef>
              <a:buNone/>
            </a:pPr>
            <a:r>
              <a:rPr lang="fr-FR" altLang="fr-FR" sz="1400" dirty="0" smtClean="0">
                <a:solidFill>
                  <a:srgbClr val="0000FF"/>
                </a:solidFill>
                <a:latin typeface="Lucida Console" panose="020B0609040504020204" pitchFamily="49" charset="0"/>
              </a:rPr>
              <a:t>&gt; plot(w3)</a:t>
            </a:r>
            <a:endParaRPr lang="fr-FR" altLang="fr-FR" sz="1400" dirty="0">
              <a:solidFill>
                <a:schemeClr val="tx1"/>
              </a:solidFill>
              <a:latin typeface="Arial" panose="020B0604020202020204" pitchFamily="34" charset="0"/>
            </a:endParaRPr>
          </a:p>
          <a:p>
            <a:pPr marL="0" indent="0">
              <a:spcBef>
                <a:spcPts val="0"/>
              </a:spcBef>
              <a:buNone/>
            </a:pPr>
            <a:endParaRPr lang="en-US" sz="1400" dirty="0"/>
          </a:p>
          <a:p>
            <a:pPr marL="0" indent="0">
              <a:spcBef>
                <a:spcPts val="0"/>
              </a:spcBef>
              <a:buNone/>
            </a:pPr>
            <a:r>
              <a:rPr lang="fr-FR" altLang="fr-FR" sz="1400" dirty="0">
                <a:solidFill>
                  <a:srgbClr val="0000FF"/>
                </a:solidFill>
                <a:latin typeface="Lucida Console" panose="020B0609040504020204" pitchFamily="49" charset="0"/>
              </a:rPr>
              <a:t>&gt; w3@.Data </a:t>
            </a:r>
            <a:endParaRPr lang="fr-FR" altLang="fr-FR" sz="1400" dirty="0" smtClean="0">
              <a:solidFill>
                <a:srgbClr val="0000FF"/>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1    2    3    4    5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6    7    8    9   10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3</a:t>
            </a:r>
            <a:r>
              <a:rPr lang="fr-FR" altLang="fr-FR" sz="1400" dirty="0" smtClean="0">
                <a:solidFill>
                  <a:srgbClr val="000000"/>
                </a:solidFill>
                <a:latin typeface="Lucida Console" panose="020B0609040504020204" pitchFamily="49" charset="0"/>
              </a:rPr>
              <a:t>,]   11   </a:t>
            </a:r>
            <a:r>
              <a:rPr lang="fr-FR" altLang="fr-FR" sz="1400" dirty="0">
                <a:solidFill>
                  <a:srgbClr val="000000"/>
                </a:solidFill>
                <a:latin typeface="Lucida Console" panose="020B0609040504020204" pitchFamily="49" charset="0"/>
              </a:rPr>
              <a:t>12 </a:t>
            </a:r>
            <a:r>
              <a:rPr lang="fr-FR" altLang="fr-FR" sz="1400" dirty="0" smtClean="0">
                <a:solidFill>
                  <a:srgbClr val="000000"/>
                </a:solidFill>
                <a:latin typeface="Lucida Console" panose="020B0609040504020204" pitchFamily="49" charset="0"/>
              </a:rPr>
              <a:t>  13   14   </a:t>
            </a:r>
            <a:r>
              <a:rPr lang="fr-FR" altLang="fr-FR" sz="1400" dirty="0">
                <a:solidFill>
                  <a:srgbClr val="000000"/>
                </a:solidFill>
                <a:latin typeface="Lucida Console" panose="020B0609040504020204" pitchFamily="49" charset="0"/>
              </a:rPr>
              <a:t>15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16   </a:t>
            </a:r>
            <a:r>
              <a:rPr lang="fr-FR" altLang="fr-FR" sz="1400" dirty="0">
                <a:solidFill>
                  <a:srgbClr val="000000"/>
                </a:solidFill>
                <a:latin typeface="Lucida Console" panose="020B0609040504020204" pitchFamily="49" charset="0"/>
              </a:rPr>
              <a:t>17 </a:t>
            </a:r>
            <a:r>
              <a:rPr lang="fr-FR" altLang="fr-FR" sz="1400" dirty="0" smtClean="0">
                <a:solidFill>
                  <a:srgbClr val="000000"/>
                </a:solidFill>
                <a:latin typeface="Lucida Console" panose="020B0609040504020204" pitchFamily="49" charset="0"/>
              </a:rPr>
              <a:t>  18   </a:t>
            </a:r>
            <a:r>
              <a:rPr lang="fr-FR" altLang="fr-FR" sz="1400" dirty="0">
                <a:solidFill>
                  <a:srgbClr val="000000"/>
                </a:solidFill>
                <a:latin typeface="Lucida Console" panose="020B0609040504020204" pitchFamily="49" charset="0"/>
              </a:rPr>
              <a:t>19 </a:t>
            </a:r>
            <a:r>
              <a:rPr lang="fr-FR" altLang="fr-FR" sz="1400" dirty="0" smtClean="0">
                <a:solidFill>
                  <a:srgbClr val="000000"/>
                </a:solidFill>
                <a:latin typeface="Lucida Console" panose="020B0609040504020204" pitchFamily="49" charset="0"/>
              </a:rPr>
              <a:t>  20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21   22   23   </a:t>
            </a:r>
            <a:r>
              <a:rPr lang="fr-FR" altLang="fr-FR" sz="1400" dirty="0">
                <a:solidFill>
                  <a:srgbClr val="000000"/>
                </a:solidFill>
                <a:latin typeface="Lucida Console" panose="020B0609040504020204" pitchFamily="49" charset="0"/>
              </a:rPr>
              <a:t>24 </a:t>
            </a:r>
            <a:r>
              <a:rPr lang="fr-FR" altLang="fr-FR" sz="1400" dirty="0" smtClean="0">
                <a:solidFill>
                  <a:srgbClr val="000000"/>
                </a:solidFill>
                <a:latin typeface="Lucida Console" panose="020B0609040504020204" pitchFamily="49" charset="0"/>
              </a:rPr>
              <a:t>  25 </a:t>
            </a: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 w2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     [,</a:t>
            </a:r>
            <a:r>
              <a:rPr lang="fr-FR" altLang="fr-FR" sz="1400" dirty="0">
                <a:solidFill>
                  <a:srgbClr val="000000"/>
                </a:solidFill>
                <a:latin typeface="Lucida Console" panose="020B0609040504020204" pitchFamily="49" charset="0"/>
              </a:rPr>
              <a:t>1] [,2] [,3] [,4] [,5]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1,] </a:t>
            </a:r>
            <a:r>
              <a:rPr lang="fr-FR" altLang="fr-FR" sz="1400" dirty="0" smtClean="0">
                <a:solidFill>
                  <a:srgbClr val="000000"/>
                </a:solidFill>
                <a:latin typeface="Lucida Console" panose="020B0609040504020204" pitchFamily="49" charset="0"/>
              </a:rPr>
              <a:t>  25   24   23   22   </a:t>
            </a:r>
            <a:r>
              <a:rPr lang="fr-FR" altLang="fr-FR" sz="1400" dirty="0">
                <a:solidFill>
                  <a:srgbClr val="000000"/>
                </a:solidFill>
                <a:latin typeface="Lucida Console" panose="020B0609040504020204" pitchFamily="49" charset="0"/>
              </a:rPr>
              <a:t>21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2,] </a:t>
            </a:r>
            <a:r>
              <a:rPr lang="fr-FR" altLang="fr-FR" sz="1400" dirty="0" smtClean="0">
                <a:solidFill>
                  <a:srgbClr val="000000"/>
                </a:solidFill>
                <a:latin typeface="Lucida Console" panose="020B0609040504020204" pitchFamily="49" charset="0"/>
              </a:rPr>
              <a:t>  20   19   </a:t>
            </a:r>
            <a:r>
              <a:rPr lang="fr-FR" altLang="fr-FR" sz="1400" dirty="0">
                <a:solidFill>
                  <a:srgbClr val="000000"/>
                </a:solidFill>
                <a:latin typeface="Lucida Console" panose="020B0609040504020204" pitchFamily="49" charset="0"/>
              </a:rPr>
              <a:t>18 </a:t>
            </a:r>
            <a:r>
              <a:rPr lang="fr-FR" altLang="fr-FR" sz="1400" dirty="0" smtClean="0">
                <a:solidFill>
                  <a:srgbClr val="000000"/>
                </a:solidFill>
                <a:latin typeface="Lucida Console" panose="020B0609040504020204" pitchFamily="49" charset="0"/>
              </a:rPr>
              <a:t>  17   </a:t>
            </a:r>
            <a:r>
              <a:rPr lang="fr-FR" altLang="fr-FR" sz="1400" dirty="0">
                <a:solidFill>
                  <a:srgbClr val="000000"/>
                </a:solidFill>
                <a:latin typeface="Lucida Console" panose="020B0609040504020204" pitchFamily="49" charset="0"/>
              </a:rPr>
              <a:t>16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[3</a:t>
            </a:r>
            <a:r>
              <a:rPr lang="fr-FR" altLang="fr-FR" sz="1400" dirty="0">
                <a:solidFill>
                  <a:srgbClr val="000000"/>
                </a:solidFill>
                <a:latin typeface="Lucida Console" panose="020B0609040504020204" pitchFamily="49" charset="0"/>
              </a:rPr>
              <a:t>,] </a:t>
            </a:r>
            <a:r>
              <a:rPr lang="fr-FR" altLang="fr-FR" sz="1400" dirty="0" smtClean="0">
                <a:solidFill>
                  <a:srgbClr val="000000"/>
                </a:solidFill>
                <a:latin typeface="Lucida Console" panose="020B0609040504020204" pitchFamily="49" charset="0"/>
              </a:rPr>
              <a:t>  15   14   13   12   11 </a:t>
            </a: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4,] </a:t>
            </a:r>
            <a:r>
              <a:rPr lang="fr-FR" altLang="fr-FR" sz="1400" dirty="0" smtClean="0">
                <a:solidFill>
                  <a:srgbClr val="000000"/>
                </a:solidFill>
                <a:latin typeface="Lucida Console" panose="020B0609040504020204" pitchFamily="49" charset="0"/>
              </a:rPr>
              <a:t>  10    9    8    7    </a:t>
            </a:r>
            <a:r>
              <a:rPr lang="fr-FR" altLang="fr-FR" sz="1400" dirty="0">
                <a:solidFill>
                  <a:srgbClr val="000000"/>
                </a:solidFill>
                <a:latin typeface="Lucida Console" panose="020B0609040504020204" pitchFamily="49" charset="0"/>
              </a:rPr>
              <a:t>6 </a:t>
            </a:r>
            <a:endParaRPr lang="fr-FR" altLang="fr-FR" sz="1400" dirty="0" smtClean="0">
              <a:solidFill>
                <a:srgbClr val="000000"/>
              </a:solidFill>
              <a:latin typeface="Lucida Console" panose="020B0609040504020204" pitchFamily="49" charset="0"/>
            </a:endParaRPr>
          </a:p>
          <a:p>
            <a:pPr marL="0" indent="0">
              <a:spcBef>
                <a:spcPts val="0"/>
              </a:spcBef>
              <a:buNone/>
            </a:pPr>
            <a:r>
              <a:rPr lang="fr-FR" altLang="fr-FR" sz="1400" dirty="0" smtClean="0">
                <a:solidFill>
                  <a:srgbClr val="000000"/>
                </a:solidFill>
                <a:latin typeface="Lucida Console" panose="020B0609040504020204" pitchFamily="49" charset="0"/>
              </a:rPr>
              <a:t>[</a:t>
            </a:r>
            <a:r>
              <a:rPr lang="fr-FR" altLang="fr-FR" sz="1400" dirty="0">
                <a:solidFill>
                  <a:srgbClr val="000000"/>
                </a:solidFill>
                <a:latin typeface="Lucida Console" panose="020B0609040504020204" pitchFamily="49" charset="0"/>
              </a:rPr>
              <a:t>5,] </a:t>
            </a:r>
            <a:r>
              <a:rPr lang="fr-FR" altLang="fr-FR" sz="1400" dirty="0" smtClean="0">
                <a:solidFill>
                  <a:srgbClr val="000000"/>
                </a:solidFill>
                <a:latin typeface="Lucida Console" panose="020B0609040504020204" pitchFamily="49" charset="0"/>
              </a:rPr>
              <a:t>   5    4    3    2    </a:t>
            </a:r>
            <a:r>
              <a:rPr lang="fr-FR" altLang="fr-FR" sz="1400" dirty="0">
                <a:solidFill>
                  <a:srgbClr val="000000"/>
                </a:solidFill>
                <a:latin typeface="Lucida Console" panose="020B0609040504020204" pitchFamily="49" charset="0"/>
              </a:rPr>
              <a:t>1</a:t>
            </a:r>
            <a:endParaRPr lang="fr-FR" altLang="fr-FR" sz="1400" dirty="0">
              <a:solidFill>
                <a:schemeClr val="tx1"/>
              </a:solidFill>
              <a:latin typeface="Arial" panose="020B0604020202020204" pitchFamily="34" charset="0"/>
            </a:endParaRPr>
          </a:p>
          <a:p>
            <a:endParaRPr lang="fr-CA" dirty="0"/>
          </a:p>
          <a:p>
            <a:endParaRPr lang="fr-CA" dirty="0"/>
          </a:p>
        </p:txBody>
      </p:sp>
      <p:pic>
        <p:nvPicPr>
          <p:cNvPr id="11" name="Image 10"/>
          <p:cNvPicPr>
            <a:picLocks noChangeAspect="1"/>
          </p:cNvPicPr>
          <p:nvPr/>
        </p:nvPicPr>
        <p:blipFill rotWithShape="1">
          <a:blip r:embed="rId2"/>
          <a:srcRect l="52308" t="62827" r="902" b="4367"/>
          <a:stretch/>
        </p:blipFill>
        <p:spPr>
          <a:xfrm>
            <a:off x="4748321" y="3596041"/>
            <a:ext cx="7443679" cy="3261958"/>
          </a:xfrm>
          <a:prstGeom prst="rect">
            <a:avLst/>
          </a:prstGeom>
        </p:spPr>
      </p:pic>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5" name="ZoneTexte 4"/>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291989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8">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8">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8" end="18"/>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8">
                                            <p:txEl>
                                              <p:pRg st="19" end="1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8">
                                            <p:txEl>
                                              <p:pRg st="20" end="20"/>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21" end="21"/>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a:t/>
            </a:r>
            <a:br>
              <a:rPr lang="fr-CA" dirty="0"/>
            </a:br>
            <a:endParaRPr lang="fr-CA" dirty="0"/>
          </a:p>
        </p:txBody>
      </p:sp>
      <p:sp>
        <p:nvSpPr>
          <p:cNvPr id="4" name="Espace réservé du contenu 3"/>
          <p:cNvSpPr>
            <a:spLocks noGrp="1"/>
          </p:cNvSpPr>
          <p:nvPr>
            <p:ph idx="1"/>
          </p:nvPr>
        </p:nvSpPr>
        <p:spPr>
          <a:xfrm>
            <a:off x="677333" y="2160589"/>
            <a:ext cx="10091071" cy="3880773"/>
          </a:xfrm>
        </p:spPr>
        <p:txBody>
          <a:bodyPr/>
          <a:lstStyle/>
          <a:p>
            <a:r>
              <a:rPr lang="en-US" dirty="0"/>
              <a:t>By default the world is bounded (not « wrapped »). But you can make the world a torus so that when a turtle moves past the edge of the world, it disappears and reappears on the opposite edge. This option is an argument in some functions.</a:t>
            </a:r>
          </a:p>
          <a:p>
            <a:r>
              <a:rPr lang="en-US" dirty="0"/>
              <a:t>plot(</a:t>
            </a:r>
            <a:r>
              <a:rPr lang="en-US" dirty="0" err="1"/>
              <a:t>nameWorld</a:t>
            </a:r>
            <a:r>
              <a:rPr lang="en-US" dirty="0"/>
              <a:t>) works with both </a:t>
            </a:r>
            <a:r>
              <a:rPr lang="en-US" dirty="0" err="1"/>
              <a:t>worldMatrix</a:t>
            </a:r>
            <a:r>
              <a:rPr lang="en-US" dirty="0"/>
              <a:t> and </a:t>
            </a:r>
            <a:r>
              <a:rPr lang="en-US" dirty="0" err="1"/>
              <a:t>worldArray</a:t>
            </a:r>
            <a:r>
              <a:rPr lang="en-US" dirty="0"/>
              <a:t>. To visualize only one layer of a </a:t>
            </a:r>
            <a:r>
              <a:rPr lang="en-US" dirty="0" err="1" smtClean="0"/>
              <a:t>worldArray</a:t>
            </a:r>
            <a:r>
              <a:rPr lang="en-US" dirty="0" smtClean="0"/>
              <a:t>, use plot(</a:t>
            </a:r>
            <a:r>
              <a:rPr lang="en-US" dirty="0" err="1" smtClean="0"/>
              <a:t>nameWorldArray</a:t>
            </a:r>
            <a:r>
              <a:rPr lang="en-US" dirty="0"/>
              <a:t>[[</a:t>
            </a:r>
            <a:r>
              <a:rPr lang="en-US" dirty="0" err="1"/>
              <a:t>layerNumber</a:t>
            </a:r>
            <a:r>
              <a:rPr lang="en-US" dirty="0"/>
              <a:t>]]) or plot(</a:t>
            </a:r>
            <a:r>
              <a:rPr lang="en-US" dirty="0" err="1"/>
              <a:t>nameWorldArray</a:t>
            </a:r>
            <a:r>
              <a:rPr lang="en-US" dirty="0"/>
              <a:t>[["</a:t>
            </a:r>
            <a:r>
              <a:rPr lang="en-US" dirty="0" err="1"/>
              <a:t>layerName</a:t>
            </a:r>
            <a:r>
              <a:rPr lang="en-US" dirty="0"/>
              <a:t>"]]). </a:t>
            </a:r>
          </a:p>
          <a:p>
            <a:endParaRPr lang="fr-CA" dirty="0"/>
          </a:p>
        </p:txBody>
      </p:sp>
    </p:spTree>
    <p:extLst>
      <p:ext uri="{BB962C8B-B14F-4D97-AF65-F5344CB8AC3E}">
        <p14:creationId xmlns:p14="http://schemas.microsoft.com/office/powerpoint/2010/main" val="256110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77335" y="2657139"/>
            <a:ext cx="10284708" cy="4098663"/>
          </a:xfrm>
        </p:spPr>
        <p:txBody>
          <a:bodyPr>
            <a:normAutofit/>
          </a:bodyPr>
          <a:lstStyle/>
          <a:p>
            <a:r>
              <a:rPr lang="fr-CA" dirty="0" err="1" smtClean="0"/>
              <a:t>Create</a:t>
            </a:r>
            <a:r>
              <a:rPr lang="fr-CA" dirty="0" smtClean="0"/>
              <a:t> a 3-layer world of 15 patches</a:t>
            </a:r>
          </a:p>
          <a:p>
            <a:pPr lvl="1"/>
            <a:r>
              <a:rPr lang="fr-CA" dirty="0" smtClean="0"/>
              <a:t>The 1st layer </a:t>
            </a:r>
            <a:r>
              <a:rPr lang="fr-CA" dirty="0" err="1" smtClean="0"/>
              <a:t>where</a:t>
            </a:r>
            <a:r>
              <a:rPr lang="fr-CA" dirty="0" smtClean="0"/>
              <a:t> all patches are </a:t>
            </a:r>
            <a:r>
              <a:rPr lang="fr-CA" dirty="0" err="1" smtClean="0"/>
              <a:t>equal</a:t>
            </a:r>
            <a:r>
              <a:rPr lang="fr-CA" dirty="0" smtClean="0"/>
              <a:t> to 12 (</a:t>
            </a:r>
            <a:r>
              <a:rPr lang="fr-CA" dirty="0" err="1" smtClean="0"/>
              <a:t>e.g</a:t>
            </a:r>
            <a:r>
              <a:rPr lang="fr-CA" dirty="0" smtClean="0"/>
              <a:t>., </a:t>
            </a:r>
            <a:r>
              <a:rPr lang="fr-CA" dirty="0" err="1" smtClean="0"/>
              <a:t>temperature</a:t>
            </a:r>
            <a:r>
              <a:rPr lang="fr-CA" dirty="0" smtClean="0"/>
              <a:t>)</a:t>
            </a:r>
          </a:p>
          <a:p>
            <a:pPr lvl="1"/>
            <a:r>
              <a:rPr lang="fr-CA" dirty="0" smtClean="0"/>
              <a:t>The 2nd layer </a:t>
            </a:r>
            <a:r>
              <a:rPr lang="fr-CA" dirty="0" err="1" smtClean="0"/>
              <a:t>where</a:t>
            </a:r>
            <a:r>
              <a:rPr lang="fr-CA" dirty="0" smtClean="0"/>
              <a:t> patches are </a:t>
            </a:r>
            <a:r>
              <a:rPr lang="fr-CA" dirty="0" err="1" smtClean="0"/>
              <a:t>either</a:t>
            </a:r>
            <a:r>
              <a:rPr lang="fr-CA" dirty="0" smtClean="0"/>
              <a:t> 1 or 2, </a:t>
            </a:r>
            <a:r>
              <a:rPr lang="fr-CA" dirty="0" err="1" smtClean="0"/>
              <a:t>randomly</a:t>
            </a:r>
            <a:r>
              <a:rPr lang="fr-CA" dirty="0" smtClean="0"/>
              <a:t> (</a:t>
            </a:r>
            <a:r>
              <a:rPr lang="fr-CA" dirty="0" err="1" smtClean="0"/>
              <a:t>e.g</a:t>
            </a:r>
            <a:r>
              <a:rPr lang="fr-CA" dirty="0" smtClean="0"/>
              <a:t>., habitat type)</a:t>
            </a:r>
          </a:p>
          <a:p>
            <a:pPr lvl="1"/>
            <a:r>
              <a:rPr lang="fr-CA" dirty="0" smtClean="0"/>
              <a:t>The 3rd layer </a:t>
            </a:r>
            <a:r>
              <a:rPr lang="fr-CA" dirty="0" err="1" smtClean="0"/>
              <a:t>where</a:t>
            </a:r>
            <a:r>
              <a:rPr lang="fr-CA" dirty="0" smtClean="0"/>
              <a:t> patches are </a:t>
            </a:r>
            <a:r>
              <a:rPr lang="fr-CA" dirty="0" err="1" smtClean="0"/>
              <a:t>equal</a:t>
            </a:r>
            <a:r>
              <a:rPr lang="fr-CA" dirty="0" smtClean="0"/>
              <a:t> to </a:t>
            </a:r>
            <a:r>
              <a:rPr lang="fr-CA" dirty="0" err="1" smtClean="0"/>
              <a:t>their</a:t>
            </a:r>
            <a:r>
              <a:rPr lang="fr-CA" dirty="0" smtClean="0"/>
              <a:t> </a:t>
            </a:r>
            <a:r>
              <a:rPr lang="fr-CA" dirty="0" err="1" smtClean="0"/>
              <a:t>pxcor</a:t>
            </a:r>
            <a:r>
              <a:rPr lang="fr-CA" dirty="0" smtClean="0"/>
              <a:t> (</a:t>
            </a:r>
            <a:r>
              <a:rPr lang="fr-CA" dirty="0" err="1" smtClean="0"/>
              <a:t>e.g</a:t>
            </a:r>
            <a:r>
              <a:rPr lang="fr-CA" dirty="0" smtClean="0"/>
              <a:t>., </a:t>
            </a:r>
            <a:r>
              <a:rPr lang="fr-CA" dirty="0" err="1" smtClean="0"/>
              <a:t>transect</a:t>
            </a:r>
            <a:r>
              <a:rPr lang="fr-CA" dirty="0" smtClean="0"/>
              <a:t> </a:t>
            </a:r>
            <a:r>
              <a:rPr lang="fr-CA" dirty="0" err="1" smtClean="0"/>
              <a:t>number</a:t>
            </a:r>
            <a:r>
              <a:rPr lang="fr-CA" dirty="0" smtClean="0"/>
              <a:t>)</a:t>
            </a:r>
          </a:p>
          <a:p>
            <a:r>
              <a:rPr lang="fr-CA" dirty="0" smtClean="0"/>
              <a:t>Plot the 3 </a:t>
            </a:r>
            <a:r>
              <a:rPr lang="fr-CA" dirty="0" err="1" smtClean="0"/>
              <a:t>layers</a:t>
            </a:r>
            <a:endParaRPr lang="fr-CA" dirty="0" smtClean="0"/>
          </a:p>
          <a:p>
            <a:r>
              <a:rPr lang="fr-CA" dirty="0" smtClean="0"/>
              <a:t>Plot </a:t>
            </a:r>
            <a:r>
              <a:rPr lang="fr-CA" dirty="0" err="1" smtClean="0"/>
              <a:t>only</a:t>
            </a:r>
            <a:r>
              <a:rPr lang="fr-CA" dirty="0" smtClean="0"/>
              <a:t> the 2</a:t>
            </a:r>
            <a:r>
              <a:rPr lang="fr-CA" baseline="30000" dirty="0" smtClean="0"/>
              <a:t>nd</a:t>
            </a:r>
            <a:r>
              <a:rPr lang="fr-CA" dirty="0" smtClean="0"/>
              <a:t> layer</a:t>
            </a:r>
          </a:p>
          <a:p>
            <a:endParaRPr lang="fr-CA" dirty="0"/>
          </a:p>
          <a:p>
            <a:r>
              <a:rPr lang="fr-CA" dirty="0" err="1" smtClean="0"/>
              <a:t>Exercise</a:t>
            </a:r>
            <a:r>
              <a:rPr lang="fr-CA" dirty="0"/>
              <a:t> solutions: 4_WorldExercise.R</a:t>
            </a:r>
            <a:endParaRPr lang="fr-CA" dirty="0" smtClean="0"/>
          </a:p>
          <a:p>
            <a:endParaRPr lang="fr-CA" dirty="0"/>
          </a:p>
          <a:p>
            <a:pPr lvl="1"/>
            <a:endParaRPr lang="fr-CA" dirty="0" smtClean="0"/>
          </a:p>
          <a:p>
            <a:pPr lvl="1"/>
            <a:endParaRPr lang="fr-CA" dirty="0" smtClean="0"/>
          </a:p>
          <a:p>
            <a:endParaRPr lang="fr-CA" dirty="0"/>
          </a:p>
        </p:txBody>
      </p:sp>
      <p:sp>
        <p:nvSpPr>
          <p:cNvPr id="4" name="Titre 1"/>
          <p:cNvSpPr>
            <a:spLocks noGrp="1"/>
          </p:cNvSpPr>
          <p:nvPr>
            <p:ph type="title"/>
          </p:nvPr>
        </p:nvSpPr>
        <p:spPr>
          <a:xfrm>
            <a:off x="677334" y="523536"/>
            <a:ext cx="8596668" cy="1320800"/>
          </a:xfrm>
        </p:spPr>
        <p:txBody>
          <a:bodyPr>
            <a:normAutofit fontScale="90000"/>
          </a:bodyPr>
          <a:lstStyle/>
          <a:p>
            <a:r>
              <a:rPr lang="fr-CA" dirty="0" smtClean="0"/>
              <a:t>R classes for the </a:t>
            </a:r>
            <a:r>
              <a:rPr lang="fr-CA" dirty="0" err="1" smtClean="0"/>
              <a:t>landscape</a:t>
            </a:r>
            <a:r>
              <a:rPr lang="fr-CA" dirty="0" smtClean="0"/>
              <a:t>:</a:t>
            </a:r>
            <a:br>
              <a:rPr lang="fr-CA" dirty="0" smtClean="0"/>
            </a:br>
            <a:r>
              <a:rPr lang="fr-CA" dirty="0" err="1"/>
              <a:t>worldMatrix</a:t>
            </a:r>
            <a:r>
              <a:rPr lang="fr-CA" dirty="0"/>
              <a:t> and </a:t>
            </a:r>
            <a:r>
              <a:rPr lang="fr-CA" dirty="0" err="1" smtClean="0"/>
              <a:t>worldArray</a:t>
            </a:r>
            <a:r>
              <a:rPr lang="fr-CA" dirty="0" smtClean="0"/>
              <a:t> - </a:t>
            </a:r>
            <a:r>
              <a:rPr lang="fr-CA" dirty="0" err="1" smtClean="0"/>
              <a:t>exercise</a:t>
            </a:r>
            <a:r>
              <a:rPr lang="fr-CA" dirty="0"/>
              <a:t/>
            </a:r>
            <a:br>
              <a:rPr lang="fr-CA" dirty="0"/>
            </a:br>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3316" y="1903655"/>
            <a:ext cx="809724" cy="627424"/>
          </a:xfrm>
          <a:prstGeom prst="rect">
            <a:avLst/>
          </a:prstGeom>
        </p:spPr>
      </p:pic>
    </p:spTree>
    <p:extLst>
      <p:ext uri="{BB962C8B-B14F-4D97-AF65-F5344CB8AC3E}">
        <p14:creationId xmlns:p14="http://schemas.microsoft.com/office/powerpoint/2010/main" val="42382227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endParaRPr lang="fr-CA" dirty="0"/>
          </a:p>
        </p:txBody>
      </p:sp>
    </p:spTree>
    <p:extLst>
      <p:ext uri="{BB962C8B-B14F-4D97-AF65-F5344CB8AC3E}">
        <p14:creationId xmlns:p14="http://schemas.microsoft.com/office/powerpoint/2010/main" val="23633562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92500" lnSpcReduction="10000"/>
          </a:bodyPr>
          <a:lstStyle/>
          <a:p>
            <a:r>
              <a:rPr lang="en-US" dirty="0" err="1"/>
              <a:t>AgentMatrix</a:t>
            </a:r>
            <a:r>
              <a:rPr lang="en-US" dirty="0"/>
              <a:t> </a:t>
            </a:r>
            <a:r>
              <a:rPr lang="en-US" dirty="0" smtClean="0"/>
              <a:t>is an object </a:t>
            </a:r>
            <a:r>
              <a:rPr lang="en-US" dirty="0"/>
              <a:t>of length </a:t>
            </a:r>
            <a:r>
              <a:rPr lang="en-US" dirty="0" smtClean="0"/>
              <a:t>n (</a:t>
            </a:r>
            <a:r>
              <a:rPr lang="en-US" dirty="0" err="1" smtClean="0"/>
              <a:t>nrows</a:t>
            </a:r>
            <a:r>
              <a:rPr lang="en-US" dirty="0" smtClean="0"/>
              <a:t> = number of turtles) </a:t>
            </a:r>
            <a:r>
              <a:rPr lang="en-US" dirty="0"/>
              <a:t>with data for the turtles being: </a:t>
            </a:r>
            <a:r>
              <a:rPr lang="en-US" dirty="0" err="1"/>
              <a:t>xcor</a:t>
            </a:r>
            <a:r>
              <a:rPr lang="en-US" dirty="0"/>
              <a:t>, </a:t>
            </a:r>
            <a:r>
              <a:rPr lang="en-US" dirty="0" err="1"/>
              <a:t>ycor</a:t>
            </a:r>
            <a:r>
              <a:rPr lang="en-US" dirty="0"/>
              <a:t>, who, heading, </a:t>
            </a:r>
            <a:r>
              <a:rPr lang="en-US" dirty="0" err="1"/>
              <a:t>prevX</a:t>
            </a:r>
            <a:r>
              <a:rPr lang="en-US" dirty="0"/>
              <a:t>, </a:t>
            </a:r>
            <a:r>
              <a:rPr lang="en-US" dirty="0" err="1"/>
              <a:t>prevY</a:t>
            </a:r>
            <a:r>
              <a:rPr lang="en-US" dirty="0"/>
              <a:t>, breed, and </a:t>
            </a:r>
            <a:r>
              <a:rPr lang="en-US" dirty="0" smtClean="0"/>
              <a:t>color by default.</a:t>
            </a:r>
          </a:p>
          <a:p>
            <a:r>
              <a:rPr lang="en-US" dirty="0" smtClean="0"/>
              <a:t>Turtles are the moving agents.</a:t>
            </a:r>
          </a:p>
          <a:p>
            <a:r>
              <a:rPr lang="en-US" dirty="0" smtClean="0"/>
              <a:t>Turtles exist in a </a:t>
            </a:r>
            <a:r>
              <a:rPr lang="en-US" dirty="0" err="1" smtClean="0"/>
              <a:t>worldMatrix</a:t>
            </a:r>
            <a:r>
              <a:rPr lang="en-US" dirty="0" smtClean="0"/>
              <a:t>. </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t1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(n = 10, </a:t>
            </a:r>
            <a:r>
              <a:rPr lang="fr-FR" altLang="fr-FR" dirty="0" err="1">
                <a:solidFill>
                  <a:srgbClr val="0000FF"/>
                </a:solidFill>
                <a:latin typeface="Lucida Console" panose="020B0609040504020204" pitchFamily="49" charset="0"/>
              </a:rPr>
              <a:t>coords</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randomXYcor</a:t>
            </a:r>
            <a:r>
              <a:rPr lang="fr-FR" altLang="fr-FR" dirty="0">
                <a:solidFill>
                  <a:srgbClr val="0000FF"/>
                </a:solidFill>
                <a:latin typeface="Lucida Console" panose="020B0609040504020204" pitchFamily="49" charset="0"/>
              </a:rPr>
              <a:t>(w1, n = 10))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154699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5" end="1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1839558"/>
            <a:ext cx="9284248" cy="4840941"/>
          </a:xfrm>
        </p:spPr>
        <p:txBody>
          <a:bodyPr>
            <a:normAutofit fontScale="85000" lnSpcReduction="20000"/>
          </a:bodyPr>
          <a:lstStyle/>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#FF0099FF</a:t>
            </a:r>
            <a:endParaRPr lang="fr-FR" altLang="fr-FR" sz="4400" dirty="0">
              <a:solidFill>
                <a:schemeClr val="tx1"/>
              </a:solidFill>
              <a:latin typeface="Arial" panose="020B0604020202020204" pitchFamily="34" charset="0"/>
            </a:endParaRPr>
          </a:p>
          <a:p>
            <a:pPr marL="0" indent="0">
              <a:spcBef>
                <a:spcPts val="0"/>
              </a:spcBef>
              <a:buNone/>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t1@.Data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xcor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ycor</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who</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breed</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color</a:t>
            </a:r>
            <a:r>
              <a:rPr lang="fr-FR" altLang="fr-FR" dirty="0">
                <a:solidFill>
                  <a:srgbClr val="000000"/>
                </a:solidFill>
                <a:latin typeface="Lucida Console" panose="020B0609040504020204" pitchFamily="49" charset="0"/>
              </a:rPr>
              <a:t>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 -0.45613 2.85397 </a:t>
            </a:r>
            <a:r>
              <a:rPr lang="fr-FR" altLang="fr-FR" dirty="0" smtClean="0">
                <a:solidFill>
                  <a:srgbClr val="000000"/>
                </a:solidFill>
                <a:latin typeface="Lucida Console" panose="020B0609040504020204" pitchFamily="49" charset="0"/>
              </a:rPr>
              <a:t>  0  66.29879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1     8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 0.69175 </a:t>
            </a:r>
            <a:r>
              <a:rPr lang="fr-FR" altLang="fr-FR" dirty="0">
                <a:solidFill>
                  <a:srgbClr val="000000"/>
                </a:solidFill>
                <a:latin typeface="Lucida Console" panose="020B0609040504020204" pitchFamily="49" charset="0"/>
              </a:rPr>
              <a:t>2.08783 </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337.10566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a:t>
            </a:r>
            <a:r>
              <a:rPr lang="fr-FR" altLang="fr-FR" dirty="0">
                <a:solidFill>
                  <a:srgbClr val="000000"/>
                </a:solidFill>
                <a:latin typeface="Lucida Console" panose="020B0609040504020204" pitchFamily="49" charset="0"/>
              </a:rPr>
              <a:t>10 </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3,] </a:t>
            </a:r>
            <a:r>
              <a:rPr lang="fr-FR" altLang="fr-FR" dirty="0" smtClean="0">
                <a:solidFill>
                  <a:srgbClr val="000000"/>
                </a:solidFill>
                <a:latin typeface="Lucida Console" panose="020B0609040504020204" pitchFamily="49" charset="0"/>
              </a:rPr>
              <a:t> 3.45043 </a:t>
            </a:r>
            <a:r>
              <a:rPr lang="fr-FR" altLang="fr-FR" dirty="0">
                <a:solidFill>
                  <a:srgbClr val="000000"/>
                </a:solidFill>
                <a:latin typeface="Lucida Console" panose="020B0609040504020204" pitchFamily="49" charset="0"/>
              </a:rPr>
              <a:t>4.40191 </a:t>
            </a:r>
            <a:r>
              <a:rPr lang="fr-FR" altLang="fr-FR" dirty="0" smtClean="0">
                <a:solidFill>
                  <a:srgbClr val="000000"/>
                </a:solidFill>
                <a:latin typeface="Lucida Console" panose="020B0609040504020204" pitchFamily="49" charset="0"/>
              </a:rPr>
              <a:t>  2 </a:t>
            </a:r>
            <a:r>
              <a:rPr lang="fr-FR" altLang="fr-FR" dirty="0">
                <a:solidFill>
                  <a:srgbClr val="000000"/>
                </a:solidFill>
                <a:latin typeface="Lucida Console" panose="020B0609040504020204" pitchFamily="49" charset="0"/>
              </a:rPr>
              <a:t>311.12937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1     7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4,] -0.40015 1.61013 </a:t>
            </a:r>
            <a:r>
              <a:rPr lang="fr-FR" altLang="fr-FR" dirty="0" smtClean="0">
                <a:solidFill>
                  <a:srgbClr val="000000"/>
                </a:solidFill>
                <a:latin typeface="Lucida Console" panose="020B0609040504020204" pitchFamily="49" charset="0"/>
              </a:rPr>
              <a:t>  3 </a:t>
            </a:r>
            <a:r>
              <a:rPr lang="fr-FR" altLang="fr-FR" dirty="0">
                <a:solidFill>
                  <a:srgbClr val="000000"/>
                </a:solidFill>
                <a:latin typeface="Lucida Console" panose="020B0609040504020204" pitchFamily="49" charset="0"/>
              </a:rPr>
              <a:t>278.62921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1     5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5,] </a:t>
            </a:r>
            <a:r>
              <a:rPr lang="fr-FR" altLang="fr-FR" dirty="0" smtClean="0">
                <a:solidFill>
                  <a:srgbClr val="000000"/>
                </a:solidFill>
                <a:latin typeface="Lucida Console" panose="020B0609040504020204" pitchFamily="49" charset="0"/>
              </a:rPr>
              <a:t> 2.89419 </a:t>
            </a:r>
            <a:r>
              <a:rPr lang="fr-FR" altLang="fr-FR" dirty="0">
                <a:solidFill>
                  <a:srgbClr val="000000"/>
                </a:solidFill>
                <a:latin typeface="Lucida Console" panose="020B0609040504020204" pitchFamily="49" charset="0"/>
              </a:rPr>
              <a:t>2.87709 </a:t>
            </a:r>
            <a:r>
              <a:rPr lang="fr-FR" altLang="fr-FR" dirty="0" smtClean="0">
                <a:solidFill>
                  <a:srgbClr val="000000"/>
                </a:solidFill>
                <a:latin typeface="Lucida Console" panose="020B0609040504020204" pitchFamily="49" charset="0"/>
              </a:rPr>
              <a:t>  4 </a:t>
            </a:r>
            <a:r>
              <a:rPr lang="fr-FR" altLang="fr-FR" dirty="0">
                <a:solidFill>
                  <a:srgbClr val="000000"/>
                </a:solidFill>
                <a:latin typeface="Lucida Console" panose="020B0609040504020204" pitchFamily="49" charset="0"/>
              </a:rPr>
              <a:t>321.40054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1     2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6,] </a:t>
            </a:r>
            <a:r>
              <a:rPr lang="fr-FR" altLang="fr-FR" dirty="0" smtClean="0">
                <a:solidFill>
                  <a:srgbClr val="000000"/>
                </a:solidFill>
                <a:latin typeface="Lucida Console" panose="020B0609040504020204" pitchFamily="49" charset="0"/>
              </a:rPr>
              <a:t> 2.82283 </a:t>
            </a:r>
            <a:r>
              <a:rPr lang="fr-FR" altLang="fr-FR" dirty="0">
                <a:solidFill>
                  <a:srgbClr val="000000"/>
                </a:solidFill>
                <a:latin typeface="Lucida Console" panose="020B0609040504020204" pitchFamily="49" charset="0"/>
              </a:rPr>
              <a:t>2.91621 </a:t>
            </a:r>
            <a:r>
              <a:rPr lang="fr-FR" altLang="fr-FR" dirty="0" smtClean="0">
                <a:solidFill>
                  <a:srgbClr val="000000"/>
                </a:solidFill>
                <a:latin typeface="Lucida Console" panose="020B0609040504020204" pitchFamily="49" charset="0"/>
              </a:rPr>
              <a:t>  5  85.45662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3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7,] -0.03122 0.35232 </a:t>
            </a:r>
            <a:r>
              <a:rPr lang="fr-FR" altLang="fr-FR" dirty="0" smtClean="0">
                <a:solidFill>
                  <a:srgbClr val="000000"/>
                </a:solidFill>
                <a:latin typeface="Lucida Console" panose="020B0609040504020204" pitchFamily="49" charset="0"/>
              </a:rPr>
              <a:t>  6  87.58605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1     1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8,] </a:t>
            </a:r>
            <a:r>
              <a:rPr lang="fr-FR" altLang="fr-FR" dirty="0" smtClean="0">
                <a:solidFill>
                  <a:srgbClr val="000000"/>
                </a:solidFill>
                <a:latin typeface="Lucida Console" panose="020B0609040504020204" pitchFamily="49" charset="0"/>
              </a:rPr>
              <a:t> 1.26644 </a:t>
            </a:r>
            <a:r>
              <a:rPr lang="fr-FR" altLang="fr-FR" dirty="0">
                <a:solidFill>
                  <a:srgbClr val="000000"/>
                </a:solidFill>
                <a:latin typeface="Lucida Console" panose="020B0609040504020204" pitchFamily="49" charset="0"/>
              </a:rPr>
              <a:t>1.83430 </a:t>
            </a:r>
            <a:r>
              <a:rPr lang="fr-FR" altLang="fr-FR" dirty="0" smtClean="0">
                <a:solidFill>
                  <a:srgbClr val="000000"/>
                </a:solidFill>
                <a:latin typeface="Lucida Console" panose="020B0609040504020204" pitchFamily="49" charset="0"/>
              </a:rPr>
              <a:t>  7 </a:t>
            </a:r>
            <a:r>
              <a:rPr lang="fr-FR" altLang="fr-FR" dirty="0">
                <a:solidFill>
                  <a:srgbClr val="000000"/>
                </a:solidFill>
                <a:latin typeface="Lucida Console" panose="020B0609040504020204" pitchFamily="49" charset="0"/>
              </a:rPr>
              <a:t>169.65826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1     4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9,] </a:t>
            </a:r>
            <a:r>
              <a:rPr lang="fr-FR" altLang="fr-FR" dirty="0" smtClean="0">
                <a:solidFill>
                  <a:srgbClr val="000000"/>
                </a:solidFill>
                <a:latin typeface="Lucida Console" panose="020B0609040504020204" pitchFamily="49" charset="0"/>
              </a:rPr>
              <a:t> 2.79047 </a:t>
            </a:r>
            <a:r>
              <a:rPr lang="fr-FR" altLang="fr-FR" dirty="0">
                <a:solidFill>
                  <a:srgbClr val="000000"/>
                </a:solidFill>
                <a:latin typeface="Lucida Console" panose="020B0609040504020204" pitchFamily="49" charset="0"/>
              </a:rPr>
              <a:t>2.77146 </a:t>
            </a:r>
            <a:r>
              <a:rPr lang="fr-FR" altLang="fr-FR" dirty="0" smtClean="0">
                <a:solidFill>
                  <a:srgbClr val="000000"/>
                </a:solidFill>
                <a:latin typeface="Lucida Console" panose="020B0609040504020204" pitchFamily="49" charset="0"/>
              </a:rPr>
              <a:t>  8 </a:t>
            </a:r>
            <a:r>
              <a:rPr lang="fr-FR" altLang="fr-FR" dirty="0">
                <a:solidFill>
                  <a:srgbClr val="000000"/>
                </a:solidFill>
                <a:latin typeface="Lucida Console" panose="020B0609040504020204" pitchFamily="49" charset="0"/>
              </a:rPr>
              <a:t>177.33894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1     6 </a:t>
            </a:r>
          </a:p>
          <a:p>
            <a:pPr marL="0" indent="0">
              <a:spcBef>
                <a:spcPts val="0"/>
              </a:spcBef>
              <a:buNone/>
            </a:pPr>
            <a:r>
              <a:rPr lang="fr-FR" altLang="fr-FR" dirty="0" smtClean="0">
                <a:solidFill>
                  <a:srgbClr val="000000"/>
                </a:solidFill>
                <a:latin typeface="Lucida Console" panose="020B0609040504020204" pitchFamily="49" charset="0"/>
              </a:rPr>
              <a:t>[</a:t>
            </a:r>
            <a:r>
              <a:rPr lang="fr-FR" altLang="fr-FR" dirty="0">
                <a:solidFill>
                  <a:srgbClr val="000000"/>
                </a:solidFill>
                <a:latin typeface="Lucida Console" panose="020B0609040504020204" pitchFamily="49" charset="0"/>
              </a:rPr>
              <a:t>10,] 3.30077 2.63409 </a:t>
            </a:r>
            <a:r>
              <a:rPr lang="fr-FR" altLang="fr-FR" dirty="0" smtClean="0">
                <a:solidFill>
                  <a:srgbClr val="000000"/>
                </a:solidFill>
                <a:latin typeface="Lucida Console" panose="020B0609040504020204" pitchFamily="49" charset="0"/>
              </a:rPr>
              <a:t>  9 </a:t>
            </a:r>
            <a:r>
              <a:rPr lang="fr-FR" altLang="fr-FR" dirty="0">
                <a:solidFill>
                  <a:srgbClr val="000000"/>
                </a:solidFill>
                <a:latin typeface="Lucida Console" panose="020B0609040504020204" pitchFamily="49" charset="0"/>
              </a:rPr>
              <a:t>353.81830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a:solidFill>
                  <a:srgbClr val="000000"/>
                </a:solidFill>
                <a:latin typeface="Lucida Console" panose="020B0609040504020204" pitchFamily="49" charset="0"/>
              </a:rPr>
              <a:t>1 </a:t>
            </a:r>
            <a:r>
              <a:rPr lang="fr-FR" altLang="fr-FR" dirty="0" smtClean="0">
                <a:solidFill>
                  <a:srgbClr val="000000"/>
                </a:solidFill>
                <a:latin typeface="Lucida Console" panose="020B0609040504020204" pitchFamily="49" charset="0"/>
              </a:rPr>
              <a:t>    9</a:t>
            </a:r>
            <a:endParaRPr lang="fr-FR" altLang="fr-FR" sz="4400" dirty="0">
              <a:solidFill>
                <a:schemeClr val="tx1"/>
              </a:solidFill>
              <a:latin typeface="Arial" panose="020B0604020202020204" pitchFamily="34" charset="0"/>
            </a:endParaRPr>
          </a:p>
          <a:p>
            <a:endParaRPr lang="fr-CA" dirty="0"/>
          </a:p>
        </p:txBody>
      </p:sp>
      <p:sp>
        <p:nvSpPr>
          <p:cNvPr id="4" name="Rectangle 3"/>
          <p:cNvSpPr/>
          <p:nvPr/>
        </p:nvSpPr>
        <p:spPr>
          <a:xfrm>
            <a:off x="1343608" y="4441371"/>
            <a:ext cx="1894114" cy="2080727"/>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Rectangle 5"/>
          <p:cNvSpPr/>
          <p:nvPr/>
        </p:nvSpPr>
        <p:spPr>
          <a:xfrm>
            <a:off x="6207967" y="4351176"/>
            <a:ext cx="1564433" cy="2170922"/>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7" name="Rectangle 6"/>
          <p:cNvSpPr/>
          <p:nvPr/>
        </p:nvSpPr>
        <p:spPr>
          <a:xfrm>
            <a:off x="4018383" y="1930400"/>
            <a:ext cx="2009193" cy="2240384"/>
          </a:xfrm>
          <a:prstGeom prst="rect">
            <a:avLst/>
          </a:prstGeom>
          <a:no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8" name="ZoneTexte 7"/>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54592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endParaRPr lang="fr-CA" dirty="0"/>
          </a:p>
        </p:txBody>
      </p:sp>
      <p:sp>
        <p:nvSpPr>
          <p:cNvPr id="11" name="Espace réservé du contenu 10"/>
          <p:cNvSpPr>
            <a:spLocks noGrp="1"/>
          </p:cNvSpPr>
          <p:nvPr>
            <p:ph idx="1"/>
          </p:nvPr>
        </p:nvSpPr>
        <p:spPr>
          <a:xfrm>
            <a:off x="677333" y="2160589"/>
            <a:ext cx="11242140" cy="4519910"/>
          </a:xfrm>
        </p:spPr>
        <p:txBody>
          <a:bodyPr>
            <a:normAutofit lnSpcReduction="10000"/>
          </a:bodyPr>
          <a:lstStyle/>
          <a:p>
            <a:r>
              <a:rPr lang="en-US" dirty="0" smtClean="0"/>
              <a:t>New “characteristics” can be added to the turtles.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t1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turtlesOwn</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turtles</a:t>
            </a:r>
            <a:r>
              <a:rPr lang="fr-FR" altLang="fr-FR" dirty="0">
                <a:solidFill>
                  <a:srgbClr val="0000FF"/>
                </a:solidFill>
                <a:latin typeface="Lucida Console" panose="020B0609040504020204" pitchFamily="49" charset="0"/>
              </a:rPr>
              <a:t> = t1, </a:t>
            </a:r>
            <a:r>
              <a:rPr lang="fr-FR" altLang="fr-FR" dirty="0" err="1">
                <a:solidFill>
                  <a:srgbClr val="0000FF"/>
                </a:solidFill>
                <a:latin typeface="Lucida Console" panose="020B0609040504020204" pitchFamily="49" charset="0"/>
              </a:rPr>
              <a:t>tVar</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sex</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tVal</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 c("F", "F", "F</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F", "F", "F", "M", "M</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M", "M</a:t>
            </a:r>
            <a:r>
              <a:rPr lang="fr-FR" altLang="fr-FR" dirty="0" smtClean="0">
                <a:solidFill>
                  <a:srgbClr val="0000FF"/>
                </a:solidFill>
                <a:latin typeface="Lucida Console" panose="020B0609040504020204" pitchFamily="49" charset="0"/>
              </a:rPr>
              <a:t>"))</a:t>
            </a: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a:solidFill>
                  <a:srgbClr val="0000FF"/>
                </a:solidFill>
                <a:latin typeface="Lucida Console" panose="020B0609040504020204" pitchFamily="49" charset="0"/>
              </a:rPr>
              <a:t>t1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who</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heading</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prevX</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prevY</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breed</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color</a:t>
            </a:r>
            <a:r>
              <a:rPr lang="fr-FR" altLang="fr-FR" dirty="0" smtClean="0">
                <a:solidFill>
                  <a:srgbClr val="000000"/>
                </a:solidFill>
                <a:latin typeface="Lucida Console" panose="020B0609040504020204" pitchFamily="49" charset="0"/>
              </a:rPr>
              <a:t> </a:t>
            </a:r>
            <a:r>
              <a:rPr lang="fr-FR" altLang="fr-FR" dirty="0" err="1" smtClean="0">
                <a:solidFill>
                  <a:srgbClr val="000000"/>
                </a:solidFill>
                <a:latin typeface="Lucida Console" panose="020B0609040504020204" pitchFamily="49" charset="0"/>
              </a:rPr>
              <a:t>sex</a:t>
            </a:r>
            <a:endParaRPr lang="fr-FR" altLang="fr-FR" dirty="0" smtClean="0">
              <a:solidFill>
                <a:srgbClr val="000000"/>
              </a:solidFill>
              <a:latin typeface="Lucida Console" panose="020B0609040504020204" pitchFamily="49" charset="0"/>
            </a:endParaRPr>
          </a:p>
          <a:p>
            <a:pPr marL="0" indent="0">
              <a:spcBef>
                <a:spcPts val="0"/>
              </a:spcBef>
              <a:buNone/>
            </a:pPr>
            <a:r>
              <a:rPr lang="fr-FR" altLang="fr-FR" dirty="0" smtClean="0">
                <a:solidFill>
                  <a:srgbClr val="000000"/>
                </a:solidFill>
                <a:latin typeface="Lucida Console" panose="020B0609040504020204" pitchFamily="49" charset="0"/>
              </a:rPr>
              <a:t>1   0   2.644112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#FF0000FF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2   1 </a:t>
            </a:r>
            <a:r>
              <a:rPr lang="fr-FR" altLang="fr-FR" dirty="0">
                <a:solidFill>
                  <a:srgbClr val="000000"/>
                </a:solidFill>
                <a:latin typeface="Lucida Console" panose="020B0609040504020204" pitchFamily="49" charset="0"/>
              </a:rPr>
              <a:t>320.563929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#FF9900FF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3   </a:t>
            </a:r>
            <a:r>
              <a:rPr lang="fr-FR" altLang="fr-FR" dirty="0">
                <a:solidFill>
                  <a:srgbClr val="000000"/>
                </a:solidFill>
                <a:latin typeface="Lucida Console" panose="020B0609040504020204" pitchFamily="49" charset="0"/>
              </a:rPr>
              <a:t>2 </a:t>
            </a:r>
            <a:r>
              <a:rPr lang="fr-FR" altLang="fr-FR" dirty="0" smtClean="0">
                <a:solidFill>
                  <a:srgbClr val="000000"/>
                </a:solidFill>
                <a:latin typeface="Lucida Console" panose="020B0609040504020204" pitchFamily="49" charset="0"/>
              </a:rPr>
              <a:t>192.412396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4   3 </a:t>
            </a:r>
            <a:r>
              <a:rPr lang="fr-FR" altLang="fr-FR" dirty="0">
                <a:solidFill>
                  <a:srgbClr val="000000"/>
                </a:solidFill>
                <a:latin typeface="Lucida Console" panose="020B0609040504020204" pitchFamily="49" charset="0"/>
              </a:rPr>
              <a:t>155.435898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#33FF00FF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5   4 </a:t>
            </a:r>
            <a:r>
              <a:rPr lang="fr-FR" altLang="fr-FR" dirty="0">
                <a:solidFill>
                  <a:srgbClr val="000000"/>
                </a:solidFill>
                <a:latin typeface="Lucida Console" panose="020B0609040504020204" pitchFamily="49" charset="0"/>
              </a:rPr>
              <a:t>167.149854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#00FF66FF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6   5  68.437296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#00FFFFFF </a:t>
            </a:r>
            <a:r>
              <a:rPr lang="fr-FR" altLang="fr-FR" dirty="0" smtClean="0">
                <a:solidFill>
                  <a:srgbClr val="000000"/>
                </a:solidFill>
                <a:latin typeface="Lucida Console" panose="020B0609040504020204" pitchFamily="49" charset="0"/>
              </a:rPr>
              <a:t>  F</a:t>
            </a:r>
          </a:p>
          <a:p>
            <a:pPr marL="0" indent="0">
              <a:spcBef>
                <a:spcPts val="0"/>
              </a:spcBef>
              <a:buNone/>
            </a:pPr>
            <a:r>
              <a:rPr lang="fr-FR" altLang="fr-FR" dirty="0" smtClean="0">
                <a:solidFill>
                  <a:srgbClr val="000000"/>
                </a:solidFill>
                <a:latin typeface="Lucida Console" panose="020B0609040504020204" pitchFamily="49" charset="0"/>
              </a:rPr>
              <a:t>7   6 </a:t>
            </a:r>
            <a:r>
              <a:rPr lang="fr-FR" altLang="fr-FR" dirty="0">
                <a:solidFill>
                  <a:srgbClr val="000000"/>
                </a:solidFill>
                <a:latin typeface="Lucida Console" panose="020B0609040504020204" pitchFamily="49" charset="0"/>
              </a:rPr>
              <a:t>170.062184 </a:t>
            </a:r>
            <a:r>
              <a:rPr lang="fr-FR" altLang="fr-FR" dirty="0" smtClean="0">
                <a:solidFill>
                  <a:srgbClr val="000000"/>
                </a:solidFill>
                <a:latin typeface="Lucida Console" panose="020B0609040504020204" pitchFamily="49" charset="0"/>
              </a:rPr>
              <a:t>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#0066FFFF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8   7 </a:t>
            </a:r>
            <a:r>
              <a:rPr lang="fr-FR" altLang="fr-FR" dirty="0">
                <a:solidFill>
                  <a:srgbClr val="000000"/>
                </a:solidFill>
                <a:latin typeface="Lucida Console" panose="020B0609040504020204" pitchFamily="49" charset="0"/>
              </a:rPr>
              <a:t>155.778326 </a:t>
            </a:r>
            <a:r>
              <a:rPr lang="fr-FR" altLang="fr-FR" dirty="0" smtClean="0">
                <a:solidFill>
                  <a:srgbClr val="000000"/>
                </a:solidFill>
                <a:latin typeface="Lucida Console" panose="020B0609040504020204" pitchFamily="49" charset="0"/>
              </a:rPr>
              <a:t>   NA    </a:t>
            </a:r>
            <a:r>
              <a:rPr lang="fr-FR" altLang="fr-FR" dirty="0" err="1">
                <a:solidFill>
                  <a:srgbClr val="000000"/>
                </a:solidFill>
                <a:latin typeface="Lucida Console" panose="020B0609040504020204" pitchFamily="49" charset="0"/>
              </a:rPr>
              <a:t>NA</a:t>
            </a:r>
            <a:r>
              <a:rPr lang="fr-FR" altLang="fr-FR" dirty="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#3300FFFF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9   8   5.429264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#CC00FFFF </a:t>
            </a:r>
            <a:r>
              <a:rPr lang="fr-FR" altLang="fr-FR" dirty="0" smtClean="0">
                <a:solidFill>
                  <a:srgbClr val="000000"/>
                </a:solidFill>
                <a:latin typeface="Lucida Console" panose="020B0609040504020204" pitchFamily="49" charset="0"/>
              </a:rPr>
              <a:t>  M</a:t>
            </a:r>
          </a:p>
          <a:p>
            <a:pPr marL="0" indent="0">
              <a:spcBef>
                <a:spcPts val="0"/>
              </a:spcBef>
              <a:buNone/>
            </a:pPr>
            <a:r>
              <a:rPr lang="fr-FR" altLang="fr-FR" dirty="0" smtClean="0">
                <a:solidFill>
                  <a:srgbClr val="000000"/>
                </a:solidFill>
                <a:latin typeface="Lucida Console" panose="020B0609040504020204" pitchFamily="49" charset="0"/>
              </a:rPr>
              <a:t>10  9  57.866792    NA    </a:t>
            </a:r>
            <a:r>
              <a:rPr lang="fr-FR" altLang="fr-FR" dirty="0" err="1" smtClean="0">
                <a:solidFill>
                  <a:srgbClr val="000000"/>
                </a:solidFill>
                <a:latin typeface="Lucida Console" panose="020B0609040504020204" pitchFamily="49" charset="0"/>
              </a:rPr>
              <a:t>NA</a:t>
            </a:r>
            <a:r>
              <a:rPr lang="fr-FR" altLang="fr-FR" dirty="0" smtClean="0">
                <a:solidFill>
                  <a:srgbClr val="000000"/>
                </a:solidFill>
                <a:latin typeface="Lucida Console" panose="020B0609040504020204" pitchFamily="49" charset="0"/>
              </a:rPr>
              <a:t> </a:t>
            </a:r>
            <a:r>
              <a:rPr lang="fr-FR" altLang="fr-FR" dirty="0" err="1">
                <a:solidFill>
                  <a:srgbClr val="000000"/>
                </a:solidFill>
                <a:latin typeface="Lucida Console" panose="020B0609040504020204" pitchFamily="49" charset="0"/>
              </a:rPr>
              <a:t>turtle</a:t>
            </a:r>
            <a:r>
              <a:rPr lang="fr-FR" altLang="fr-FR" dirty="0">
                <a:solidFill>
                  <a:srgbClr val="000000"/>
                </a:solidFill>
                <a:latin typeface="Lucida Console" panose="020B0609040504020204" pitchFamily="49" charset="0"/>
              </a:rPr>
              <a:t> #</a:t>
            </a:r>
            <a:r>
              <a:rPr lang="fr-FR" altLang="fr-FR" dirty="0" smtClean="0">
                <a:solidFill>
                  <a:srgbClr val="000000"/>
                </a:solidFill>
                <a:latin typeface="Lucida Console" panose="020B0609040504020204" pitchFamily="49" charset="0"/>
              </a:rPr>
              <a:t>FF0099FF   M</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335948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642558" y="2861534"/>
            <a:ext cx="9598722" cy="3454222"/>
          </a:xfrm>
        </p:spPr>
        <p:txBody>
          <a:bodyPr/>
          <a:lstStyle/>
          <a:p>
            <a:r>
              <a:rPr lang="en-US" dirty="0" smtClean="0"/>
              <a:t>Create a population of 10 individuals, all at the location [0;0] and with their heading either North or South, randomly</a:t>
            </a:r>
          </a:p>
          <a:p>
            <a:r>
              <a:rPr lang="en-US" dirty="0" smtClean="0"/>
              <a:t>Give them all an age of 5</a:t>
            </a:r>
          </a:p>
          <a:p>
            <a:r>
              <a:rPr lang="en-US" dirty="0" smtClean="0"/>
              <a:t>Give them a sex “male” or “female” randomly</a:t>
            </a:r>
          </a:p>
          <a:p>
            <a:endParaRPr lang="en-US" dirty="0"/>
          </a:p>
          <a:p>
            <a:r>
              <a:rPr lang="en-US" dirty="0"/>
              <a:t>Exercise solutions: 5_TurtlesExercise.R</a:t>
            </a:r>
            <a:endParaRPr lang="en-US" dirty="0" smtClean="0"/>
          </a:p>
          <a:p>
            <a:endParaRPr lang="en-US" dirty="0" smtClean="0"/>
          </a:p>
          <a:p>
            <a:endParaRPr lang="fr-CA" dirty="0"/>
          </a:p>
        </p:txBody>
      </p:sp>
      <p:sp>
        <p:nvSpPr>
          <p:cNvPr id="4" name="Titre 1"/>
          <p:cNvSpPr>
            <a:spLocks noGrp="1"/>
          </p:cNvSpPr>
          <p:nvPr>
            <p:ph type="title"/>
          </p:nvPr>
        </p:nvSpPr>
        <p:spPr>
          <a:xfrm>
            <a:off x="677333" y="609600"/>
            <a:ext cx="8684351" cy="1320800"/>
          </a:xfrm>
        </p:spPr>
        <p:txBody>
          <a:bodyPr/>
          <a:lstStyle/>
          <a:p>
            <a:r>
              <a:rPr lang="fr-CA" dirty="0" smtClean="0"/>
              <a:t>R class for the mobile agents:</a:t>
            </a:r>
            <a:br>
              <a:rPr lang="fr-CA" dirty="0" smtClean="0"/>
            </a:br>
            <a:r>
              <a:rPr lang="fr-CA" dirty="0" err="1" smtClean="0"/>
              <a:t>agentMatrix</a:t>
            </a:r>
            <a:r>
              <a:rPr lang="fr-CA" dirty="0" smtClean="0"/>
              <a:t> - </a:t>
            </a:r>
            <a:r>
              <a:rPr lang="fr-CA" dirty="0" err="1" smtClean="0"/>
              <a:t>exercise</a:t>
            </a:r>
            <a:endParaRPr lang="fr-CA" dirty="0"/>
          </a:p>
        </p:txBody>
      </p:sp>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8620" y="2129566"/>
            <a:ext cx="809724" cy="627424"/>
          </a:xfrm>
          <a:prstGeom prst="rect">
            <a:avLst/>
          </a:prstGeom>
        </p:spPr>
      </p:pic>
    </p:spTree>
    <p:extLst>
      <p:ext uri="{BB962C8B-B14F-4D97-AF65-F5344CB8AC3E}">
        <p14:creationId xmlns:p14="http://schemas.microsoft.com/office/powerpoint/2010/main" val="147660482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smtClean="0"/>
              <a:t>Agents: </a:t>
            </a:r>
            <a:r>
              <a:rPr lang="fr-CA" dirty="0" err="1" smtClean="0"/>
              <a:t>turtles</a:t>
            </a:r>
            <a:r>
              <a:rPr lang="fr-CA" dirty="0" smtClean="0"/>
              <a:t> or patches</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fr-CA" sz="2400" dirty="0" err="1" smtClean="0"/>
              <a:t>Turtles</a:t>
            </a:r>
            <a:r>
              <a:rPr lang="fr-CA" sz="2400" dirty="0" smtClean="0"/>
              <a:t> are </a:t>
            </a:r>
            <a:r>
              <a:rPr lang="fr-CA" sz="2400" dirty="0" err="1" smtClean="0"/>
              <a:t>moving</a:t>
            </a:r>
            <a:r>
              <a:rPr lang="fr-CA" sz="2400" dirty="0" smtClean="0"/>
              <a:t> agents. </a:t>
            </a:r>
            <a:r>
              <a:rPr lang="fr-CA" sz="2400" dirty="0" err="1" smtClean="0"/>
              <a:t>Turtles</a:t>
            </a:r>
            <a:r>
              <a:rPr lang="fr-CA" sz="2400" dirty="0" smtClean="0"/>
              <a:t> are </a:t>
            </a:r>
            <a:r>
              <a:rPr lang="fr-CA" sz="2400" dirty="0" err="1" smtClean="0"/>
              <a:t>represented</a:t>
            </a:r>
            <a:r>
              <a:rPr lang="fr-CA" sz="2400" dirty="0" smtClean="0"/>
              <a:t> </a:t>
            </a:r>
            <a:r>
              <a:rPr lang="fr-CA" sz="2400" dirty="0" err="1" smtClean="0"/>
              <a:t>with</a:t>
            </a:r>
            <a:r>
              <a:rPr lang="fr-CA" sz="2400" dirty="0" smtClean="0"/>
              <a:t> an </a:t>
            </a:r>
            <a:r>
              <a:rPr lang="fr-CA" sz="2400" dirty="0" err="1" smtClean="0"/>
              <a:t>agentMatrix</a:t>
            </a:r>
            <a:r>
              <a:rPr lang="fr-CA" sz="2400" dirty="0" smtClean="0"/>
              <a:t>.</a:t>
            </a:r>
          </a:p>
          <a:p>
            <a:r>
              <a:rPr lang="fr-CA" sz="2400" dirty="0" smtClean="0"/>
              <a:t>Patches are non-</a:t>
            </a:r>
            <a:r>
              <a:rPr lang="fr-CA" sz="2400" dirty="0" err="1" smtClean="0"/>
              <a:t>moving</a:t>
            </a:r>
            <a:r>
              <a:rPr lang="fr-CA" sz="2400" dirty="0" smtClean="0"/>
              <a:t> agents. Patches are </a:t>
            </a:r>
            <a:r>
              <a:rPr lang="fr-CA" sz="2400" dirty="0" err="1" smtClean="0"/>
              <a:t>cells</a:t>
            </a:r>
            <a:r>
              <a:rPr lang="fr-CA" sz="2400" dirty="0" smtClean="0"/>
              <a:t> of a world. Patches are </a:t>
            </a:r>
            <a:r>
              <a:rPr lang="fr-CA" sz="2400" dirty="0" err="1" smtClean="0"/>
              <a:t>represented</a:t>
            </a:r>
            <a:r>
              <a:rPr lang="fr-CA" sz="2400" dirty="0" smtClean="0"/>
              <a:t> </a:t>
            </a:r>
            <a:r>
              <a:rPr lang="fr-CA" sz="2400" dirty="0" err="1" smtClean="0"/>
              <a:t>with</a:t>
            </a:r>
            <a:r>
              <a:rPr lang="fr-CA" sz="2400" dirty="0" smtClean="0"/>
              <a:t> a 2-column matrix </a:t>
            </a:r>
            <a:r>
              <a:rPr lang="fr-CA" sz="2400" dirty="0" err="1" smtClean="0"/>
              <a:t>with</a:t>
            </a:r>
            <a:r>
              <a:rPr lang="fr-CA" sz="2400" dirty="0" smtClean="0"/>
              <a:t> </a:t>
            </a:r>
            <a:r>
              <a:rPr lang="fr-CA" sz="2400" dirty="0" err="1" smtClean="0"/>
              <a:t>pxcor</a:t>
            </a:r>
            <a:r>
              <a:rPr lang="fr-CA" sz="2400" dirty="0" smtClean="0"/>
              <a:t> and </a:t>
            </a:r>
            <a:r>
              <a:rPr lang="fr-CA" sz="2400" dirty="0" err="1" smtClean="0"/>
              <a:t>pycor</a:t>
            </a:r>
            <a:r>
              <a:rPr lang="fr-CA" sz="2400" dirty="0" smtClean="0"/>
              <a:t> </a:t>
            </a:r>
            <a:r>
              <a:rPr lang="fr-CA" sz="2400" dirty="0" err="1" smtClean="0"/>
              <a:t>columns</a:t>
            </a:r>
            <a:r>
              <a:rPr lang="fr-CA" sz="2400" dirty="0"/>
              <a:t> </a:t>
            </a:r>
            <a:r>
              <a:rPr lang="fr-CA" sz="2400" dirty="0" smtClean="0"/>
              <a:t>(i.e., </a:t>
            </a:r>
            <a:r>
              <a:rPr lang="fr-CA" sz="2400" dirty="0" err="1" smtClean="0"/>
              <a:t>coordinates</a:t>
            </a:r>
            <a:r>
              <a:rPr lang="fr-CA" sz="2400" dirty="0" smtClean="0"/>
              <a:t> of </a:t>
            </a:r>
            <a:r>
              <a:rPr lang="fr-CA" sz="2400" dirty="0" err="1" smtClean="0"/>
              <a:t>their</a:t>
            </a:r>
            <a:r>
              <a:rPr lang="fr-CA" sz="2400" dirty="0" smtClean="0"/>
              <a:t> center).</a:t>
            </a:r>
          </a:p>
          <a:p>
            <a:r>
              <a:rPr lang="fr-CA" sz="2400" dirty="0" err="1" smtClean="0"/>
              <a:t>Turtles</a:t>
            </a:r>
            <a:r>
              <a:rPr lang="fr-CA" sz="2400" dirty="0" smtClean="0"/>
              <a:t> </a:t>
            </a:r>
            <a:r>
              <a:rPr lang="fr-CA" sz="2400" dirty="0" err="1" smtClean="0"/>
              <a:t>coordinates</a:t>
            </a:r>
            <a:r>
              <a:rPr lang="fr-CA" sz="2400" dirty="0" smtClean="0"/>
              <a:t> </a:t>
            </a:r>
            <a:r>
              <a:rPr lang="fr-CA" sz="2400" dirty="0" err="1" smtClean="0"/>
              <a:t>can</a:t>
            </a:r>
            <a:r>
              <a:rPr lang="fr-CA" sz="2400" dirty="0" smtClean="0"/>
              <a:t> have </a:t>
            </a:r>
            <a:r>
              <a:rPr lang="fr-CA" sz="2400" dirty="0" err="1" smtClean="0"/>
              <a:t>decimals</a:t>
            </a:r>
            <a:r>
              <a:rPr lang="fr-CA" sz="2400" dirty="0" smtClean="0"/>
              <a:t> (i.e., </a:t>
            </a:r>
            <a:r>
              <a:rPr lang="fr-CA" sz="2400" dirty="0" err="1" smtClean="0"/>
              <a:t>can</a:t>
            </a:r>
            <a:r>
              <a:rPr lang="fr-CA" sz="2400" dirty="0" smtClean="0"/>
              <a:t> </a:t>
            </a:r>
            <a:r>
              <a:rPr lang="fr-CA" sz="2400" dirty="0" err="1" smtClean="0"/>
              <a:t>be</a:t>
            </a:r>
            <a:r>
              <a:rPr lang="fr-CA" sz="2400" dirty="0" smtClean="0"/>
              <a:t> </a:t>
            </a:r>
            <a:r>
              <a:rPr lang="fr-CA" sz="2400" dirty="0" err="1" smtClean="0"/>
              <a:t>anywhere</a:t>
            </a:r>
            <a:r>
              <a:rPr lang="fr-CA" sz="2400" dirty="0" smtClean="0"/>
              <a:t> on the patches). Patches </a:t>
            </a:r>
            <a:r>
              <a:rPr lang="fr-CA" sz="2400" dirty="0" err="1" smtClean="0"/>
              <a:t>coordinates</a:t>
            </a:r>
            <a:r>
              <a:rPr lang="fr-CA" sz="2400" dirty="0" smtClean="0"/>
              <a:t> are </a:t>
            </a:r>
            <a:r>
              <a:rPr lang="fr-CA" sz="2400" dirty="0" err="1" smtClean="0"/>
              <a:t>always</a:t>
            </a:r>
            <a:r>
              <a:rPr lang="fr-CA" sz="2400" dirty="0" smtClean="0"/>
              <a:t> </a:t>
            </a:r>
            <a:r>
              <a:rPr lang="fr-CA" sz="2400" dirty="0" err="1" smtClean="0"/>
              <a:t>integer</a:t>
            </a:r>
            <a:r>
              <a:rPr lang="fr-CA" sz="2400" dirty="0" smtClean="0"/>
              <a:t>.</a:t>
            </a:r>
          </a:p>
          <a:p>
            <a:endParaRPr lang="fr-CA" dirty="0" smtClean="0"/>
          </a:p>
          <a:p>
            <a:endParaRPr lang="fr-CA" dirty="0"/>
          </a:p>
          <a:p>
            <a:endParaRPr lang="fr-CA" dirty="0"/>
          </a:p>
        </p:txBody>
      </p:sp>
    </p:spTree>
    <p:extLst>
      <p:ext uri="{BB962C8B-B14F-4D97-AF65-F5344CB8AC3E}">
        <p14:creationId xmlns:p14="http://schemas.microsoft.com/office/powerpoint/2010/main" val="417907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Agentset</a:t>
            </a:r>
            <a:endParaRPr lang="fr-CA" dirty="0"/>
          </a:p>
        </p:txBody>
      </p:sp>
      <p:sp>
        <p:nvSpPr>
          <p:cNvPr id="3" name="Espace réservé du contenu 2"/>
          <p:cNvSpPr>
            <a:spLocks noGrp="1"/>
          </p:cNvSpPr>
          <p:nvPr>
            <p:ph idx="1"/>
          </p:nvPr>
        </p:nvSpPr>
        <p:spPr>
          <a:xfrm>
            <a:off x="677333" y="1463040"/>
            <a:ext cx="10209405" cy="5109883"/>
          </a:xfrm>
        </p:spPr>
        <p:txBody>
          <a:bodyPr>
            <a:normAutofit/>
          </a:bodyPr>
          <a:lstStyle/>
          <a:p>
            <a:r>
              <a:rPr lang="en-US" sz="2000" dirty="0" smtClean="0"/>
              <a:t>An “</a:t>
            </a:r>
            <a:r>
              <a:rPr lang="en-US" sz="2000" dirty="0" err="1" smtClean="0"/>
              <a:t>agentset</a:t>
            </a:r>
            <a:r>
              <a:rPr lang="en-US" sz="2000" dirty="0" smtClean="0"/>
              <a:t>” </a:t>
            </a:r>
            <a:r>
              <a:rPr lang="en-US" sz="2000" dirty="0"/>
              <a:t>is a set of </a:t>
            </a:r>
            <a:r>
              <a:rPr lang="en-US" sz="2000" dirty="0" smtClean="0"/>
              <a:t>agents.</a:t>
            </a:r>
          </a:p>
          <a:p>
            <a:r>
              <a:rPr lang="en-US" sz="2000" dirty="0" err="1" smtClean="0"/>
              <a:t>Agentsets</a:t>
            </a:r>
            <a:r>
              <a:rPr lang="en-US" sz="2000" dirty="0" smtClean="0"/>
              <a:t> contain </a:t>
            </a:r>
            <a:r>
              <a:rPr lang="en-US" sz="2000" dirty="0"/>
              <a:t>only some patches or some turtles. An </a:t>
            </a:r>
            <a:r>
              <a:rPr lang="en-US" sz="2000" dirty="0" err="1"/>
              <a:t>agentset</a:t>
            </a:r>
            <a:r>
              <a:rPr lang="en-US" sz="2000" dirty="0"/>
              <a:t> cannot contain the two agent types (patches and turtles) at once. </a:t>
            </a:r>
            <a:endParaRPr lang="en-US" sz="2000" dirty="0" smtClean="0"/>
          </a:p>
          <a:p>
            <a:r>
              <a:rPr lang="en-US" sz="2000" dirty="0" smtClean="0"/>
              <a:t>A </a:t>
            </a:r>
            <a:r>
              <a:rPr lang="en-US" sz="2000" dirty="0"/>
              <a:t>patch </a:t>
            </a:r>
            <a:r>
              <a:rPr lang="en-US" sz="2000" dirty="0" err="1"/>
              <a:t>agentset</a:t>
            </a:r>
            <a:r>
              <a:rPr lang="en-US" sz="2000" dirty="0"/>
              <a:t> is a matrix that contains patches coordinates; a turtle </a:t>
            </a:r>
            <a:r>
              <a:rPr lang="en-US" sz="2000" dirty="0" err="1"/>
              <a:t>agentset</a:t>
            </a:r>
            <a:r>
              <a:rPr lang="en-US" sz="2000" dirty="0"/>
              <a:t> is an </a:t>
            </a:r>
            <a:r>
              <a:rPr lang="en-US" sz="2000" dirty="0" err="1"/>
              <a:t>agentMatrix</a:t>
            </a:r>
            <a:r>
              <a:rPr lang="en-US" sz="2000" dirty="0"/>
              <a:t> object containing turtles. </a:t>
            </a:r>
            <a:endParaRPr lang="en-US" sz="2000" dirty="0" smtClean="0"/>
          </a:p>
          <a:p>
            <a:r>
              <a:rPr lang="en-US" sz="2000" dirty="0" err="1" smtClean="0"/>
              <a:t>Agentsets</a:t>
            </a:r>
            <a:r>
              <a:rPr lang="en-US" sz="2000" dirty="0" smtClean="0"/>
              <a:t> </a:t>
            </a:r>
            <a:r>
              <a:rPr lang="en-US" sz="2000" dirty="0"/>
              <a:t>can then be passed on as arguments in functions. </a:t>
            </a:r>
            <a:r>
              <a:rPr lang="fr-CA" sz="2000" dirty="0" err="1"/>
              <a:t>Agentsets</a:t>
            </a:r>
            <a:r>
              <a:rPr lang="fr-CA" sz="2000" dirty="0"/>
              <a:t> </a:t>
            </a:r>
            <a:r>
              <a:rPr lang="fr-CA" sz="2000" dirty="0" err="1"/>
              <a:t>can</a:t>
            </a:r>
            <a:r>
              <a:rPr lang="fr-CA" sz="2000" dirty="0"/>
              <a:t> </a:t>
            </a:r>
            <a:r>
              <a:rPr lang="fr-CA" sz="2000" dirty="0" err="1"/>
              <a:t>be</a:t>
            </a:r>
            <a:r>
              <a:rPr lang="fr-CA" sz="2000" dirty="0"/>
              <a:t> </a:t>
            </a:r>
            <a:r>
              <a:rPr lang="fr-CA" sz="2000" dirty="0" err="1"/>
              <a:t>redefined</a:t>
            </a:r>
            <a:r>
              <a:rPr lang="fr-CA" sz="2000" dirty="0"/>
              <a:t> at </a:t>
            </a:r>
            <a:r>
              <a:rPr lang="fr-CA" sz="2000" dirty="0" err="1"/>
              <a:t>any</a:t>
            </a:r>
            <a:r>
              <a:rPr lang="fr-CA" sz="2000" dirty="0"/>
              <a:t> time</a:t>
            </a:r>
            <a:r>
              <a:rPr lang="fr-CA" sz="2000" dirty="0" smtClean="0"/>
              <a:t>.</a:t>
            </a:r>
          </a:p>
          <a:p>
            <a:endParaRPr lang="fr-CA" sz="2000" dirty="0"/>
          </a:p>
          <a:p>
            <a:r>
              <a:rPr lang="fr-CA" sz="2000" dirty="0" smtClean="0"/>
              <a:t>For </a:t>
            </a:r>
            <a:r>
              <a:rPr lang="fr-CA" sz="2000" dirty="0" err="1" smtClean="0"/>
              <a:t>turtles</a:t>
            </a:r>
            <a:r>
              <a:rPr lang="fr-CA" sz="2000" dirty="0" smtClean="0"/>
              <a:t>, agents and </a:t>
            </a:r>
            <a:r>
              <a:rPr lang="fr-CA" sz="2000" dirty="0" err="1" smtClean="0"/>
              <a:t>agentset</a:t>
            </a:r>
            <a:r>
              <a:rPr lang="fr-CA" sz="2000" dirty="0" smtClean="0"/>
              <a:t> are the </a:t>
            </a:r>
            <a:r>
              <a:rPr lang="fr-CA" sz="2000" dirty="0" err="1" smtClean="0"/>
              <a:t>same</a:t>
            </a:r>
            <a:r>
              <a:rPr lang="fr-CA" sz="2000" dirty="0" smtClean="0"/>
              <a:t>.</a:t>
            </a:r>
            <a:endParaRPr lang="fr-CA" sz="2000" dirty="0"/>
          </a:p>
          <a:p>
            <a:endParaRPr lang="fr-CA" dirty="0" smtClean="0"/>
          </a:p>
          <a:p>
            <a:endParaRPr lang="fr-CA" dirty="0" smtClean="0"/>
          </a:p>
          <a:p>
            <a:endParaRPr lang="fr-CA" dirty="0"/>
          </a:p>
          <a:p>
            <a:endParaRPr lang="fr-CA" dirty="0"/>
          </a:p>
        </p:txBody>
      </p:sp>
    </p:spTree>
    <p:extLst>
      <p:ext uri="{BB962C8B-B14F-4D97-AF65-F5344CB8AC3E}">
        <p14:creationId xmlns:p14="http://schemas.microsoft.com/office/powerpoint/2010/main" val="1399496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err="1" smtClean="0"/>
              <a:t>Agentset</a:t>
            </a:r>
            <a:r>
              <a:rPr lang="en-US" dirty="0" smtClean="0"/>
              <a:t> for turtles</a:t>
            </a:r>
            <a:endParaRPr lang="fr-CA" dirty="0"/>
          </a:p>
        </p:txBody>
      </p:sp>
      <p:sp>
        <p:nvSpPr>
          <p:cNvPr id="3" name="Espace réservé du contenu 2"/>
          <p:cNvSpPr>
            <a:spLocks noGrp="1"/>
          </p:cNvSpPr>
          <p:nvPr>
            <p:ph idx="1"/>
          </p:nvPr>
        </p:nvSpPr>
        <p:spPr>
          <a:xfrm>
            <a:off x="677334" y="1850315"/>
            <a:ext cx="9865160" cy="4373928"/>
          </a:xfrm>
        </p:spPr>
        <p:txBody>
          <a:bodyPr/>
          <a:lstStyle/>
          <a:p>
            <a:r>
              <a:rPr lang="en-US" sz="2000" dirty="0" smtClean="0"/>
              <a:t>Create 5 sheep and 5 wolves</a:t>
            </a:r>
          </a:p>
          <a:p>
            <a:endParaRPr lang="en-US" dirty="0" smtClean="0"/>
          </a:p>
          <a:p>
            <a:pPr marL="0" indent="0">
              <a:spcBef>
                <a:spcPts val="0"/>
              </a:spcBef>
              <a:buNone/>
            </a:pPr>
            <a:r>
              <a:rPr lang="fr-FR" altLang="fr-FR" dirty="0">
                <a:solidFill>
                  <a:srgbClr val="0000FF"/>
                </a:solidFill>
                <a:latin typeface="Lucida Console" panose="020B0609040504020204" pitchFamily="49" charset="0"/>
              </a:rPr>
              <a:t>&gt; </a:t>
            </a:r>
            <a:r>
              <a:rPr lang="fr-FR" altLang="fr-FR" dirty="0" smtClean="0">
                <a:solidFill>
                  <a:srgbClr val="0000FF"/>
                </a:solidFill>
                <a:latin typeface="Lucida Console" panose="020B0609040504020204" pitchFamily="49" charset="0"/>
              </a:rPr>
              <a:t>t2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10,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c(</a:t>
            </a:r>
            <a:r>
              <a:rPr lang="fr-FR" altLang="fr-FR" dirty="0" err="1">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5), </a:t>
            </a:r>
            <a:r>
              <a:rPr lang="fr-FR" altLang="fr-FR" dirty="0" smtClean="0">
                <a:solidFill>
                  <a:srgbClr val="0000FF"/>
                </a:solidFill>
                <a:latin typeface="Lucida Console" panose="020B0609040504020204" pitchFamily="49" charset="0"/>
              </a:rPr>
              <a:t>     </a:t>
            </a:r>
          </a:p>
          <a:p>
            <a:pPr marL="0" indent="0">
              <a:spcBef>
                <a:spcPts val="0"/>
              </a:spcBef>
              <a:buNone/>
            </a:pPr>
            <a:r>
              <a:rPr lang="fr-FR" altLang="fr-FR" dirty="0">
                <a:solidFill>
                  <a:srgbClr val="0000FF"/>
                </a:solidFill>
                <a:latin typeface="Lucida Console" panose="020B0609040504020204" pitchFamily="49" charset="0"/>
              </a:rPr>
              <a:t> </a:t>
            </a:r>
            <a:r>
              <a:rPr lang="fr-FR" altLang="fr-FR" dirty="0" smtClean="0">
                <a:solidFill>
                  <a:srgbClr val="0000FF"/>
                </a:solidFill>
                <a:latin typeface="Lucida Console" panose="020B0609040504020204" pitchFamily="49" charset="0"/>
              </a:rPr>
              <a:t>                                                   </a:t>
            </a:r>
            <a:r>
              <a:rPr lang="fr-FR" altLang="fr-FR" dirty="0" err="1" smtClean="0">
                <a:solidFill>
                  <a:srgbClr val="0000FF"/>
                </a:solidFill>
                <a:latin typeface="Lucida Console" panose="020B0609040504020204" pitchFamily="49" charset="0"/>
              </a:rPr>
              <a:t>rep</a:t>
            </a:r>
            <a:r>
              <a:rPr lang="fr-FR" altLang="fr-FR" dirty="0">
                <a:solidFill>
                  <a:srgbClr val="0000FF"/>
                </a:solidFill>
                <a:latin typeface="Lucida Console" panose="020B0609040504020204" pitchFamily="49" charset="0"/>
              </a:rPr>
              <a:t>("</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5)))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a:solidFill>
                  <a:srgbClr val="0000FF"/>
                </a:solidFill>
                <a:latin typeface="Lucida Console" panose="020B0609040504020204" pitchFamily="49" charset="0"/>
              </a:rPr>
              <a:t>&gt; </a:t>
            </a:r>
            <a:r>
              <a:rPr lang="fr-FR" altLang="fr-FR" dirty="0" err="1" smtClean="0">
                <a:solidFill>
                  <a:srgbClr val="0000FF"/>
                </a:solidFill>
                <a:latin typeface="Lucida Console" panose="020B0609040504020204" pitchFamily="49" charset="0"/>
              </a:rPr>
              <a:t>wolves</a:t>
            </a:r>
            <a:r>
              <a:rPr lang="fr-FR" altLang="fr-FR" dirty="0" smtClean="0">
                <a:solidFill>
                  <a:srgbClr val="0000FF"/>
                </a:solidFill>
                <a:latin typeface="Lucida Console" panose="020B0609040504020204" pitchFamily="49" charset="0"/>
              </a:rPr>
              <a:t> </a:t>
            </a:r>
            <a:r>
              <a:rPr lang="fr-FR" altLang="fr-FR" dirty="0">
                <a:solidFill>
                  <a:srgbClr val="0000FF"/>
                </a:solidFill>
                <a:latin typeface="Lucida Console" panose="020B0609040504020204" pitchFamily="49" charset="0"/>
              </a:rPr>
              <a:t>&lt;- </a:t>
            </a:r>
            <a:r>
              <a:rPr lang="fr-FR" altLang="fr-FR" dirty="0" err="1">
                <a:solidFill>
                  <a:srgbClr val="0000FF"/>
                </a:solidFill>
                <a:latin typeface="Lucida Console" panose="020B0609040504020204" pitchFamily="49" charset="0"/>
              </a:rPr>
              <a:t>NLwith</a:t>
            </a:r>
            <a:r>
              <a:rPr lang="fr-FR" altLang="fr-FR" dirty="0">
                <a:solidFill>
                  <a:srgbClr val="0000FF"/>
                </a:solidFill>
                <a:latin typeface="Lucida Console" panose="020B0609040504020204" pitchFamily="49" charset="0"/>
              </a:rPr>
              <a:t>(agents = t2, var =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val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a:spcBef>
                <a:spcPts val="0"/>
              </a:spcBef>
              <a:buFont typeface="Wingdings" panose="05000000000000000000" pitchFamily="2" charset="2"/>
              <a:buChar char="Ø"/>
            </a:pP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sheep</a:t>
            </a:r>
            <a:r>
              <a:rPr lang="fr-FR" altLang="fr-FR" dirty="0">
                <a:solidFill>
                  <a:srgbClr val="0000FF"/>
                </a:solidFill>
                <a:latin typeface="Lucida Console" panose="020B0609040504020204" pitchFamily="49" charset="0"/>
              </a:rPr>
              <a:t>") </a:t>
            </a:r>
            <a:endParaRPr lang="fr-FR" altLang="fr-FR" dirty="0" smtClean="0">
              <a:solidFill>
                <a:srgbClr val="0000FF"/>
              </a:solidFill>
              <a:latin typeface="Lucida Console" panose="020B0609040504020204" pitchFamily="49" charset="0"/>
            </a:endParaRPr>
          </a:p>
          <a:p>
            <a:pPr marL="0" indent="0">
              <a:spcBef>
                <a:spcPts val="0"/>
              </a:spcBef>
              <a:buNone/>
            </a:pPr>
            <a:r>
              <a:rPr lang="fr-FR" altLang="fr-FR" dirty="0" smtClean="0">
                <a:solidFill>
                  <a:srgbClr val="0000FF"/>
                </a:solidFill>
                <a:latin typeface="Lucida Console" panose="020B0609040504020204" pitchFamily="49" charset="0"/>
              </a:rPr>
              <a:t>&gt; </a:t>
            </a:r>
            <a:r>
              <a:rPr lang="fr-FR" altLang="fr-FR" dirty="0" err="1">
                <a:solidFill>
                  <a:srgbClr val="0000FF"/>
                </a:solidFill>
                <a:latin typeface="Lucida Console" panose="020B0609040504020204" pitchFamily="49" charset="0"/>
              </a:rPr>
              <a:t>wolves</a:t>
            </a:r>
            <a:r>
              <a:rPr lang="fr-FR" altLang="fr-FR" dirty="0">
                <a:solidFill>
                  <a:srgbClr val="0000FF"/>
                </a:solidFill>
                <a:latin typeface="Lucida Console" panose="020B0609040504020204" pitchFamily="49" charset="0"/>
              </a:rPr>
              <a:t> &lt;- </a:t>
            </a:r>
            <a:r>
              <a:rPr lang="fr-FR" altLang="fr-FR" dirty="0" err="1">
                <a:solidFill>
                  <a:srgbClr val="0000FF"/>
                </a:solidFill>
                <a:latin typeface="Lucida Console" panose="020B0609040504020204" pitchFamily="49" charset="0"/>
              </a:rPr>
              <a:t>createTurtles</a:t>
            </a:r>
            <a:r>
              <a:rPr lang="fr-FR" altLang="fr-FR" dirty="0">
                <a:solidFill>
                  <a:srgbClr val="0000FF"/>
                </a:solidFill>
                <a:latin typeface="Lucida Console" panose="020B0609040504020204" pitchFamily="49" charset="0"/>
              </a:rPr>
              <a:t>(world = w1, n = 5, </a:t>
            </a:r>
            <a:r>
              <a:rPr lang="fr-FR" altLang="fr-FR" dirty="0" err="1">
                <a:solidFill>
                  <a:srgbClr val="0000FF"/>
                </a:solidFill>
                <a:latin typeface="Lucida Console" panose="020B0609040504020204" pitchFamily="49" charset="0"/>
              </a:rPr>
              <a:t>breed</a:t>
            </a:r>
            <a:r>
              <a:rPr lang="fr-FR" altLang="fr-FR" dirty="0">
                <a:solidFill>
                  <a:srgbClr val="0000FF"/>
                </a:solidFill>
                <a:latin typeface="Lucida Console" panose="020B0609040504020204" pitchFamily="49" charset="0"/>
              </a:rPr>
              <a:t> = "</a:t>
            </a:r>
            <a:r>
              <a:rPr lang="fr-FR" altLang="fr-FR" dirty="0" err="1">
                <a:solidFill>
                  <a:srgbClr val="0000FF"/>
                </a:solidFill>
                <a:latin typeface="Lucida Console" panose="020B0609040504020204" pitchFamily="49" charset="0"/>
              </a:rPr>
              <a:t>wolf</a:t>
            </a:r>
            <a:r>
              <a:rPr lang="fr-FR" altLang="fr-FR" dirty="0">
                <a:solidFill>
                  <a:srgbClr val="0000FF"/>
                </a:solidFill>
                <a:latin typeface="Lucida Console" panose="020B0609040504020204" pitchFamily="49" charset="0"/>
              </a:rPr>
              <a:t>")</a:t>
            </a:r>
            <a:endParaRPr lang="fr-FR" altLang="fr-FR" sz="4400" dirty="0">
              <a:solidFill>
                <a:schemeClr val="tx1"/>
              </a:solidFill>
              <a:latin typeface="Arial" panose="020B0604020202020204" pitchFamily="34" charset="0"/>
            </a:endParaRPr>
          </a:p>
          <a:p>
            <a:endParaRPr lang="fr-CA" dirty="0"/>
          </a:p>
        </p:txBody>
      </p:sp>
      <p:sp>
        <p:nvSpPr>
          <p:cNvPr id="4" name="ZoneTexte 3"/>
          <p:cNvSpPr txBox="1"/>
          <p:nvPr/>
        </p:nvSpPr>
        <p:spPr>
          <a:xfrm>
            <a:off x="7954943" y="0"/>
            <a:ext cx="4237057" cy="369332"/>
          </a:xfrm>
          <a:prstGeom prst="rect">
            <a:avLst/>
          </a:prstGeom>
          <a:noFill/>
        </p:spPr>
        <p:txBody>
          <a:bodyPr wrap="none" rtlCol="0">
            <a:spAutoFit/>
          </a:bodyPr>
          <a:lstStyle/>
          <a:p>
            <a:r>
              <a:rPr lang="fr-CA" dirty="0" smtClean="0"/>
              <a:t>Code </a:t>
            </a:r>
            <a:r>
              <a:rPr lang="fr-CA" dirty="0" err="1" smtClean="0"/>
              <a:t>available</a:t>
            </a:r>
            <a:r>
              <a:rPr lang="fr-CA" dirty="0"/>
              <a:t> on R file: 3_NetLogoR.R</a:t>
            </a:r>
          </a:p>
        </p:txBody>
      </p:sp>
    </p:spTree>
    <p:extLst>
      <p:ext uri="{BB962C8B-B14F-4D97-AF65-F5344CB8AC3E}">
        <p14:creationId xmlns:p14="http://schemas.microsoft.com/office/powerpoint/2010/main" val="4235819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Functions</a:t>
            </a:r>
            <a:endParaRPr lang="fr-CA" dirty="0"/>
          </a:p>
        </p:txBody>
      </p:sp>
      <p:sp>
        <p:nvSpPr>
          <p:cNvPr id="3" name="Espace réservé du contenu 2"/>
          <p:cNvSpPr>
            <a:spLocks noGrp="1"/>
          </p:cNvSpPr>
          <p:nvPr>
            <p:ph idx="1"/>
          </p:nvPr>
        </p:nvSpPr>
        <p:spPr>
          <a:xfrm>
            <a:off x="677333" y="1441525"/>
            <a:ext cx="8875457" cy="4851699"/>
          </a:xfrm>
        </p:spPr>
        <p:txBody>
          <a:bodyPr>
            <a:normAutofit/>
          </a:bodyPr>
          <a:lstStyle/>
          <a:p>
            <a:r>
              <a:rPr lang="en-US" sz="2000" dirty="0" err="1" smtClean="0"/>
              <a:t>NetLogoR</a:t>
            </a:r>
            <a:r>
              <a:rPr lang="en-US" sz="2000" dirty="0" smtClean="0"/>
              <a:t> functions can act (modify or use) worlds (</a:t>
            </a:r>
            <a:r>
              <a:rPr lang="en-US" sz="2000" dirty="0" err="1" smtClean="0"/>
              <a:t>worldMatrix</a:t>
            </a:r>
            <a:r>
              <a:rPr lang="en-US" sz="2000" dirty="0" smtClean="0"/>
              <a:t>, </a:t>
            </a:r>
            <a:r>
              <a:rPr lang="en-US" sz="2000" dirty="0" err="1" smtClean="0"/>
              <a:t>worldArray</a:t>
            </a:r>
            <a:r>
              <a:rPr lang="en-US" sz="2000" dirty="0" smtClean="0"/>
              <a:t>), patches (2-column matrix) and/or turtles (</a:t>
            </a:r>
            <a:r>
              <a:rPr lang="en-US" sz="2000" dirty="0" err="1" smtClean="0"/>
              <a:t>agentMatrix</a:t>
            </a:r>
            <a:r>
              <a:rPr lang="en-US" sz="2000" dirty="0" smtClean="0"/>
              <a:t>).</a:t>
            </a:r>
          </a:p>
          <a:p>
            <a:endParaRPr lang="fr-CA" sz="2000" dirty="0"/>
          </a:p>
        </p:txBody>
      </p:sp>
      <p:pic>
        <p:nvPicPr>
          <p:cNvPr id="8" name="Image 7"/>
          <p:cNvPicPr>
            <a:picLocks noChangeAspect="1"/>
          </p:cNvPicPr>
          <p:nvPr/>
        </p:nvPicPr>
        <p:blipFill rotWithShape="1">
          <a:blip r:embed="rId2"/>
          <a:srcRect l="52538" t="16995" r="1681" b="40679"/>
          <a:stretch/>
        </p:blipFill>
        <p:spPr>
          <a:xfrm>
            <a:off x="1268510" y="2232213"/>
            <a:ext cx="8005492" cy="4625787"/>
          </a:xfrm>
          <a:prstGeom prst="rect">
            <a:avLst/>
          </a:prstGeom>
        </p:spPr>
      </p:pic>
    </p:spTree>
    <p:extLst>
      <p:ext uri="{BB962C8B-B14F-4D97-AF65-F5344CB8AC3E}">
        <p14:creationId xmlns:p14="http://schemas.microsoft.com/office/powerpoint/2010/main" val="112830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bk</a:t>
                      </a:r>
                      <a:endParaRPr lang="fr-CA" dirty="0"/>
                    </a:p>
                  </a:txBody>
                  <a:tcPr/>
                </a:tc>
                <a:tc>
                  <a:txBody>
                    <a:bodyPr/>
                    <a:lstStyle/>
                    <a:p>
                      <a:r>
                        <a:rPr lang="fr-CA" dirty="0" smtClean="0"/>
                        <a:t>Move </a:t>
                      </a:r>
                      <a:r>
                        <a:rPr lang="fr-CA" dirty="0" err="1" smtClean="0"/>
                        <a:t>backward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canMove</a:t>
                      </a:r>
                      <a:endParaRPr lang="fr-CA" dirty="0"/>
                    </a:p>
                  </a:txBody>
                  <a:tcPr/>
                </a:tc>
                <a:tc>
                  <a:txBody>
                    <a:bodyPr/>
                    <a:lstStyle/>
                    <a:p>
                      <a:r>
                        <a:rPr lang="fr-CA" dirty="0" smtClean="0"/>
                        <a:t>Can the </a:t>
                      </a:r>
                      <a:r>
                        <a:rPr lang="fr-CA" dirty="0" err="1" smtClean="0"/>
                        <a:t>turtles</a:t>
                      </a:r>
                      <a:r>
                        <a:rPr lang="fr-CA" dirty="0" smtClean="0"/>
                        <a:t> move?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cellFromPxcorPycor</a:t>
                      </a:r>
                      <a:endParaRPr lang="fr-CA" dirty="0"/>
                    </a:p>
                  </a:txBody>
                  <a:tcPr/>
                </a:tc>
                <a:tc>
                  <a:txBody>
                    <a:bodyPr/>
                    <a:lstStyle/>
                    <a:p>
                      <a:r>
                        <a:rPr lang="en-US" dirty="0" smtClean="0"/>
                        <a:t>Cells numbers from patches coordinates</a:t>
                      </a:r>
                      <a:endParaRPr lang="fr-CA" dirty="0"/>
                    </a:p>
                  </a:txBody>
                  <a:tcPr/>
                </a:tc>
                <a:tc>
                  <a:txBody>
                    <a:bodyPr/>
                    <a:lstStyle/>
                    <a:p>
                      <a:endParaRPr lang="fr-CA"/>
                    </a:p>
                  </a:txBody>
                  <a:tcPr/>
                </a:tc>
                <a:extLst>
                  <a:ext uri="{0D108BD9-81ED-4DB2-BD59-A6C34878D82A}">
                    <a16:rowId xmlns:a16="http://schemas.microsoft.com/office/drawing/2014/main" val="2143907086"/>
                  </a:ext>
                </a:extLst>
              </a:tr>
              <a:tr h="370840">
                <a:tc>
                  <a:txBody>
                    <a:bodyPr/>
                    <a:lstStyle/>
                    <a:p>
                      <a:r>
                        <a:rPr lang="fr-CA" dirty="0" err="1" smtClean="0"/>
                        <a:t>clearPatches</a:t>
                      </a:r>
                      <a:endParaRPr lang="fr-CA" dirty="0"/>
                    </a:p>
                  </a:txBody>
                  <a:tcPr/>
                </a:tc>
                <a:tc>
                  <a:txBody>
                    <a:bodyPr/>
                    <a:lstStyle/>
                    <a:p>
                      <a:r>
                        <a:rPr lang="fr-CA" dirty="0" err="1" smtClean="0"/>
                        <a:t>Clear</a:t>
                      </a:r>
                      <a:r>
                        <a:rPr lang="fr-CA" dirty="0" smtClean="0"/>
                        <a:t> </a:t>
                      </a:r>
                      <a:r>
                        <a:rPr lang="fr-CA" dirty="0" err="1" smtClean="0"/>
                        <a:t>world’s</a:t>
                      </a:r>
                      <a:r>
                        <a:rPr lang="fr-CA" dirty="0" smtClean="0"/>
                        <a:t> patches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createOTurtles</a:t>
                      </a:r>
                      <a:endParaRPr lang="fr-CA" dirty="0"/>
                    </a:p>
                  </a:txBody>
                  <a:tcPr/>
                </a:tc>
                <a:tc>
                  <a:txBody>
                    <a:bodyPr/>
                    <a:lstStyle/>
                    <a:p>
                      <a:r>
                        <a:rPr lang="fr-CA" dirty="0" err="1" smtClean="0"/>
                        <a:t>Create</a:t>
                      </a:r>
                      <a:r>
                        <a:rPr lang="fr-CA" dirty="0" smtClean="0"/>
                        <a:t> </a:t>
                      </a:r>
                      <a:r>
                        <a:rPr lang="fr-CA" dirty="0" err="1" smtClean="0"/>
                        <a:t>ordered</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2636289585"/>
                  </a:ext>
                </a:extLst>
              </a:tr>
              <a:tr h="370840">
                <a:tc>
                  <a:txBody>
                    <a:bodyPr/>
                    <a:lstStyle/>
                    <a:p>
                      <a:r>
                        <a:rPr lang="fr-CA" dirty="0" err="1" smtClean="0"/>
                        <a:t>createTurtles</a:t>
                      </a:r>
                      <a:endParaRPr lang="fr-CA" dirty="0"/>
                    </a:p>
                  </a:txBody>
                  <a:tcPr/>
                </a:tc>
                <a:tc>
                  <a:txBody>
                    <a:bodyPr/>
                    <a:lstStyle/>
                    <a:p>
                      <a:r>
                        <a:rPr lang="fr-CA" dirty="0" err="1" smtClean="0"/>
                        <a:t>Create</a:t>
                      </a:r>
                      <a:r>
                        <a:rPr lang="fr-CA" dirty="0" smtClean="0"/>
                        <a:t>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4036632942"/>
                  </a:ext>
                </a:extLst>
              </a:tr>
              <a:tr h="370840">
                <a:tc>
                  <a:txBody>
                    <a:bodyPr/>
                    <a:lstStyle/>
                    <a:p>
                      <a:r>
                        <a:rPr lang="fr-CA" dirty="0" err="1" smtClean="0"/>
                        <a:t>createWorld</a:t>
                      </a:r>
                      <a:endParaRPr lang="fr-CA" dirty="0"/>
                    </a:p>
                  </a:txBody>
                  <a:tcPr/>
                </a:tc>
                <a:tc>
                  <a:txBody>
                    <a:bodyPr/>
                    <a:lstStyle/>
                    <a:p>
                      <a:r>
                        <a:rPr lang="fr-CA" dirty="0" err="1" smtClean="0"/>
                        <a:t>Create</a:t>
                      </a:r>
                      <a:r>
                        <a:rPr lang="fr-CA" dirty="0" smtClean="0"/>
                        <a:t> a world</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smtClean="0"/>
                        <a:t>die</a:t>
                      </a:r>
                      <a:endParaRPr lang="fr-CA" dirty="0"/>
                    </a:p>
                  </a:txBody>
                  <a:tcPr/>
                </a:tc>
                <a:tc>
                  <a:txBody>
                    <a:bodyPr/>
                    <a:lstStyle/>
                    <a:p>
                      <a:r>
                        <a:rPr lang="fr-CA" dirty="0" smtClean="0"/>
                        <a:t>Kill </a:t>
                      </a:r>
                      <a:r>
                        <a:rPr lang="fr-CA" dirty="0" err="1" smtClean="0"/>
                        <a:t>turtles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smtClean="0"/>
                        <a:t>Population </a:t>
                      </a:r>
                      <a:r>
                        <a:rPr lang="fr-CA" dirty="0" err="1" smtClean="0"/>
                        <a:t>dynamics</a:t>
                      </a:r>
                      <a:endParaRPr lang="fr-CA" dirty="0" smtClean="0"/>
                    </a:p>
                  </a:txBody>
                  <a:tcPr/>
                </a:tc>
                <a:extLst>
                  <a:ext uri="{0D108BD9-81ED-4DB2-BD59-A6C34878D82A}">
                    <a16:rowId xmlns:a16="http://schemas.microsoft.com/office/drawing/2014/main" val="790782766"/>
                  </a:ext>
                </a:extLst>
              </a:tr>
              <a:tr h="370840">
                <a:tc>
                  <a:txBody>
                    <a:bodyPr/>
                    <a:lstStyle/>
                    <a:p>
                      <a:r>
                        <a:rPr lang="fr-CA" dirty="0" smtClean="0"/>
                        <a:t>diffuse</a:t>
                      </a:r>
                      <a:endParaRPr lang="fr-CA" dirty="0"/>
                    </a:p>
                  </a:txBody>
                  <a:tcPr/>
                </a:tc>
                <a:tc>
                  <a:txBody>
                    <a:bodyPr/>
                    <a:lstStyle/>
                    <a:p>
                      <a:r>
                        <a:rPr lang="fr-CA" dirty="0" smtClean="0"/>
                        <a:t>Diffuse values in a world</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downhill</a:t>
                      </a:r>
                      <a:endParaRPr lang="fr-CA" dirty="0"/>
                    </a:p>
                  </a:txBody>
                  <a:tcPr/>
                </a:tc>
                <a:tc>
                  <a:txBody>
                    <a:bodyPr/>
                    <a:lstStyle/>
                    <a:p>
                      <a:r>
                        <a:rPr lang="fr-CA" dirty="0" smtClean="0"/>
                        <a:t>Move </a:t>
                      </a:r>
                      <a:r>
                        <a:rPr lang="fr-CA" dirty="0" err="1" smtClean="0"/>
                        <a:t>downhill</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08751449"/>
                  </a:ext>
                </a:extLst>
              </a:tr>
              <a:tr h="370840">
                <a:tc>
                  <a:txBody>
                    <a:bodyPr/>
                    <a:lstStyle/>
                    <a:p>
                      <a:r>
                        <a:rPr lang="fr-CA" dirty="0" smtClean="0"/>
                        <a:t>dx</a:t>
                      </a:r>
                      <a:endParaRPr lang="fr-CA" dirty="0"/>
                    </a:p>
                  </a:txBody>
                  <a:tcPr/>
                </a:tc>
                <a:tc>
                  <a:txBody>
                    <a:bodyPr/>
                    <a:lstStyle/>
                    <a:p>
                      <a:r>
                        <a:rPr lang="fr-CA" dirty="0" smtClean="0"/>
                        <a:t>x-</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dy</a:t>
                      </a:r>
                      <a:endParaRPr lang="fr-CA" dirty="0"/>
                    </a:p>
                  </a:txBody>
                  <a:tcPr/>
                </a:tc>
                <a:tc>
                  <a:txBody>
                    <a:bodyPr/>
                    <a:lstStyle/>
                    <a:p>
                      <a:r>
                        <a:rPr lang="fr-CA" dirty="0" smtClean="0"/>
                        <a:t>y-</a:t>
                      </a:r>
                      <a:r>
                        <a:rPr lang="fr-CA" dirty="0" err="1" smtClean="0"/>
                        <a:t>increment</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face</a:t>
                      </a:r>
                      <a:endParaRPr lang="fr-CA" dirty="0"/>
                    </a:p>
                  </a:txBody>
                  <a:tcPr/>
                </a:tc>
                <a:tc>
                  <a:txBody>
                    <a:bodyPr/>
                    <a:lstStyle/>
                    <a:p>
                      <a:r>
                        <a:rPr lang="fr-CA" dirty="0" smtClean="0"/>
                        <a:t>Face </a:t>
                      </a:r>
                      <a:r>
                        <a:rPr lang="fr-CA" dirty="0" err="1" smtClean="0"/>
                        <a:t>something</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fd</a:t>
                      </a:r>
                      <a:endParaRPr lang="fr-CA" dirty="0"/>
                    </a:p>
                  </a:txBody>
                  <a:tcPr/>
                </a:tc>
                <a:tc>
                  <a:txBody>
                    <a:bodyPr/>
                    <a:lstStyle/>
                    <a:p>
                      <a:r>
                        <a:rPr lang="fr-CA" dirty="0" smtClean="0"/>
                        <a:t>Move </a:t>
                      </a:r>
                      <a:r>
                        <a:rPr lang="fr-CA" dirty="0" err="1" smtClean="0"/>
                        <a:t>forward</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hatch</a:t>
                      </a:r>
                      <a:endParaRPr lang="fr-CA" dirty="0"/>
                    </a:p>
                  </a:txBody>
                  <a:tcPr/>
                </a:tc>
                <a:tc>
                  <a:txBody>
                    <a:bodyPr/>
                    <a:lstStyle/>
                    <a:p>
                      <a:r>
                        <a:rPr lang="fr-CA" dirty="0" smtClean="0"/>
                        <a:t>Hatch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4195121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home</a:t>
                      </a:r>
                      <a:endParaRPr lang="fr-CA" dirty="0"/>
                    </a:p>
                  </a:txBody>
                  <a:tcPr/>
                </a:tc>
                <a:tc>
                  <a:txBody>
                    <a:bodyPr/>
                    <a:lstStyle/>
                    <a:p>
                      <a:r>
                        <a:rPr lang="fr-CA" dirty="0" smtClean="0"/>
                        <a:t>Return home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inCone</a:t>
                      </a:r>
                      <a:endParaRPr lang="fr-CA" dirty="0"/>
                    </a:p>
                  </a:txBody>
                  <a:tcPr/>
                </a:tc>
                <a:tc>
                  <a:txBody>
                    <a:bodyPr/>
                    <a:lstStyle/>
                    <a:p>
                      <a:r>
                        <a:rPr lang="fr-CA" dirty="0" smtClean="0"/>
                        <a:t>Agents in </a:t>
                      </a:r>
                      <a:r>
                        <a:rPr lang="fr-CA" dirty="0" err="1" smtClean="0"/>
                        <a:t>cone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inRadius</a:t>
                      </a:r>
                      <a:endParaRPr lang="fr-CA" dirty="0"/>
                    </a:p>
                  </a:txBody>
                  <a:tcPr/>
                </a:tc>
                <a:tc>
                  <a:txBody>
                    <a:bodyPr/>
                    <a:lstStyle/>
                    <a:p>
                      <a:r>
                        <a:rPr lang="fr-CA" dirty="0" smtClean="0"/>
                        <a:t>Agents in radius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inspect</a:t>
                      </a:r>
                      <a:endParaRPr lang="fr-CA" dirty="0"/>
                    </a:p>
                  </a:txBody>
                  <a:tcPr/>
                </a:tc>
                <a:tc>
                  <a:txBody>
                    <a:bodyPr/>
                    <a:lstStyle/>
                    <a:p>
                      <a:r>
                        <a:rPr lang="fr-CA" dirty="0" err="1" smtClean="0"/>
                        <a:t>Inspect</a:t>
                      </a:r>
                      <a:r>
                        <a:rPr lang="fr-CA" dirty="0" smtClean="0"/>
                        <a:t> </a:t>
                      </a:r>
                      <a:r>
                        <a:rPr lang="fr-CA" dirty="0" err="1" smtClean="0"/>
                        <a:t>turtles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isNLclass</a:t>
                      </a:r>
                      <a:endParaRPr lang="fr-CA" dirty="0"/>
                    </a:p>
                  </a:txBody>
                  <a:tcPr/>
                </a:tc>
                <a:tc>
                  <a:txBody>
                    <a:bodyPr/>
                    <a:lstStyle/>
                    <a:p>
                      <a:r>
                        <a:rPr lang="fr-CA" dirty="0" smtClean="0"/>
                        <a:t>Type of </a:t>
                      </a:r>
                      <a:r>
                        <a:rPr lang="fr-CA" dirty="0" err="1" smtClean="0"/>
                        <a:t>object</a:t>
                      </a:r>
                      <a:r>
                        <a:rPr lang="fr-CA" dirty="0" smtClean="0"/>
                        <a:t>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layoutCircle</a:t>
                      </a:r>
                      <a:endParaRPr lang="fr-CA" dirty="0"/>
                    </a:p>
                  </a:txBody>
                  <a:tcPr/>
                </a:tc>
                <a:tc>
                  <a:txBody>
                    <a:bodyPr/>
                    <a:lstStyle/>
                    <a:p>
                      <a:r>
                        <a:rPr lang="en-US" dirty="0" smtClean="0"/>
                        <a:t>Layout turtles on a circle</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left</a:t>
                      </a:r>
                      <a:endParaRPr lang="fr-CA" dirty="0"/>
                    </a:p>
                  </a:txBody>
                  <a:tcPr/>
                </a:tc>
                <a:tc>
                  <a:txBody>
                    <a:bodyPr/>
                    <a:lstStyle/>
                    <a:p>
                      <a:r>
                        <a:rPr lang="fr-CA" dirty="0" err="1" smtClean="0"/>
                        <a:t>Rotate</a:t>
                      </a:r>
                      <a:r>
                        <a:rPr lang="fr-CA" dirty="0" smtClean="0"/>
                        <a:t> to the </a:t>
                      </a:r>
                      <a:r>
                        <a:rPr lang="fr-CA" dirty="0" err="1" smtClean="0"/>
                        <a:t>left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557347693"/>
                  </a:ext>
                </a:extLst>
              </a:tr>
              <a:tr h="370840">
                <a:tc>
                  <a:txBody>
                    <a:bodyPr/>
                    <a:lstStyle/>
                    <a:p>
                      <a:r>
                        <a:rPr lang="en-US" dirty="0" err="1" smtClean="0"/>
                        <a:t>maxNof</a:t>
                      </a:r>
                      <a:endParaRPr lang="fr-CA" dirty="0"/>
                    </a:p>
                  </a:txBody>
                  <a:tcPr/>
                </a:tc>
                <a:tc>
                  <a:txBody>
                    <a:bodyPr/>
                    <a:lstStyle/>
                    <a:p>
                      <a:r>
                        <a:rPr lang="en-US" dirty="0" smtClean="0"/>
                        <a:t>N agents with maximum</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maxOneOf</a:t>
                      </a:r>
                      <a:endParaRPr lang="fr-CA" dirty="0"/>
                    </a:p>
                  </a:txBody>
                  <a:tcPr/>
                </a:tc>
                <a:tc>
                  <a:txBody>
                    <a:bodyPr/>
                    <a:lstStyle/>
                    <a:p>
                      <a:r>
                        <a:rPr lang="en-US" dirty="0" smtClean="0"/>
                        <a:t>One agent with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08466705"/>
                  </a:ext>
                </a:extLst>
              </a:tr>
              <a:tr h="370840">
                <a:tc>
                  <a:txBody>
                    <a:bodyPr/>
                    <a:lstStyle/>
                    <a:p>
                      <a:r>
                        <a:rPr lang="fr-CA" dirty="0" err="1" smtClean="0"/>
                        <a:t>maxPxcor</a:t>
                      </a:r>
                      <a:endParaRPr lang="fr-CA" dirty="0"/>
                    </a:p>
                  </a:txBody>
                  <a:tcPr/>
                </a:tc>
                <a:tc>
                  <a:txBody>
                    <a:bodyPr/>
                    <a:lstStyle/>
                    <a:p>
                      <a:r>
                        <a:rPr lang="fr-CA" dirty="0" smtClean="0"/>
                        <a:t>Maximum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3708751449"/>
                  </a:ext>
                </a:extLst>
              </a:tr>
              <a:tr h="370840">
                <a:tc>
                  <a:txBody>
                    <a:bodyPr/>
                    <a:lstStyle/>
                    <a:p>
                      <a:r>
                        <a:rPr lang="fr-CA" dirty="0" err="1" smtClean="0"/>
                        <a:t>maxPycor</a:t>
                      </a:r>
                      <a:endParaRPr lang="fr-CA" dirty="0"/>
                    </a:p>
                  </a:txBody>
                  <a:tcPr/>
                </a:tc>
                <a:tc>
                  <a:txBody>
                    <a:bodyPr/>
                    <a:lstStyle/>
                    <a:p>
                      <a:r>
                        <a:rPr lang="fr-CA" dirty="0" smtClean="0"/>
                        <a:t>Maximum </a:t>
                      </a:r>
                      <a:r>
                        <a:rPr lang="fr-CA" dirty="0" err="1" smtClean="0"/>
                        <a:t>pycor</a:t>
                      </a:r>
                      <a:r>
                        <a:rPr lang="fr-CA" dirty="0" smtClean="0"/>
                        <a:t> </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en-US" dirty="0" err="1" smtClean="0"/>
                        <a:t>minNof</a:t>
                      </a:r>
                      <a:endParaRPr lang="fr-CA" dirty="0"/>
                    </a:p>
                  </a:txBody>
                  <a:tcPr/>
                </a:tc>
                <a:tc>
                  <a:txBody>
                    <a:bodyPr/>
                    <a:lstStyle/>
                    <a:p>
                      <a:r>
                        <a:rPr lang="en-US" dirty="0" smtClean="0"/>
                        <a:t>N agents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en-US" dirty="0" err="1" smtClean="0"/>
                        <a:t>minOneOf</a:t>
                      </a:r>
                      <a:endParaRPr lang="fr-CA" dirty="0"/>
                    </a:p>
                  </a:txBody>
                  <a:tcPr/>
                </a:tc>
                <a:tc>
                  <a:txBody>
                    <a:bodyPr/>
                    <a:lstStyle/>
                    <a:p>
                      <a:r>
                        <a:rPr lang="en-US" dirty="0" smtClean="0"/>
                        <a:t>One agent with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1784992"/>
                  </a:ext>
                </a:extLst>
              </a:tr>
              <a:tr h="370840">
                <a:tc>
                  <a:txBody>
                    <a:bodyPr/>
                    <a:lstStyle/>
                    <a:p>
                      <a:r>
                        <a:rPr lang="fr-CA" dirty="0" err="1" smtClean="0"/>
                        <a:t>minPxcor</a:t>
                      </a:r>
                      <a:endParaRPr lang="fr-CA" dirty="0"/>
                    </a:p>
                  </a:txBody>
                  <a:tcPr/>
                </a:tc>
                <a:tc>
                  <a:txBody>
                    <a:bodyPr/>
                    <a:lstStyle/>
                    <a:p>
                      <a:r>
                        <a:rPr lang="fr-CA" dirty="0" smtClean="0"/>
                        <a:t>Minimum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minPycor</a:t>
                      </a:r>
                      <a:endParaRPr lang="fr-CA" dirty="0"/>
                    </a:p>
                  </a:txBody>
                  <a:tcPr/>
                </a:tc>
                <a:tc>
                  <a:txBody>
                    <a:bodyPr/>
                    <a:lstStyle/>
                    <a:p>
                      <a:r>
                        <a:rPr lang="fr-CA" dirty="0" smtClean="0"/>
                        <a:t>Minimum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255396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What</a:t>
            </a:r>
            <a:r>
              <a:rPr lang="fr-CA" dirty="0" smtClean="0"/>
              <a:t> </a:t>
            </a:r>
            <a:r>
              <a:rPr lang="fr-CA" dirty="0" err="1" smtClean="0"/>
              <a:t>is</a:t>
            </a:r>
            <a:r>
              <a:rPr lang="fr-CA" dirty="0" smtClean="0"/>
              <a:t> </a:t>
            </a:r>
            <a:r>
              <a:rPr lang="fr-CA" dirty="0" err="1" smtClean="0"/>
              <a:t>NetLogoR</a:t>
            </a:r>
            <a:r>
              <a:rPr lang="fr-CA" dirty="0"/>
              <a:t>?</a:t>
            </a:r>
          </a:p>
        </p:txBody>
      </p:sp>
      <p:sp>
        <p:nvSpPr>
          <p:cNvPr id="3" name="Espace réservé du contenu 2"/>
          <p:cNvSpPr>
            <a:spLocks noGrp="1"/>
          </p:cNvSpPr>
          <p:nvPr>
            <p:ph idx="1"/>
          </p:nvPr>
        </p:nvSpPr>
        <p:spPr>
          <a:xfrm>
            <a:off x="677334" y="2224188"/>
            <a:ext cx="9918948" cy="3880773"/>
          </a:xfrm>
        </p:spPr>
        <p:txBody>
          <a:bodyPr>
            <a:noAutofit/>
          </a:bodyPr>
          <a:lstStyle/>
          <a:p>
            <a:r>
              <a:rPr lang="en-US" sz="2000" dirty="0" err="1"/>
              <a:t>NetLogo</a:t>
            </a:r>
            <a:r>
              <a:rPr lang="en-US" sz="2000" dirty="0"/>
              <a:t> </a:t>
            </a:r>
            <a:r>
              <a:rPr lang="en-US" sz="2000" dirty="0" smtClean="0"/>
              <a:t>in </a:t>
            </a:r>
            <a:r>
              <a:rPr lang="en-US" sz="2000" dirty="0"/>
              <a:t>R</a:t>
            </a:r>
          </a:p>
          <a:p>
            <a:r>
              <a:rPr lang="fr-CA" sz="2000" dirty="0" smtClean="0"/>
              <a:t>«</a:t>
            </a:r>
            <a:r>
              <a:rPr lang="fr-CA" sz="2000" dirty="0"/>
              <a:t> </a:t>
            </a:r>
            <a:r>
              <a:rPr lang="fr-CA" sz="2000" dirty="0" err="1"/>
              <a:t>NetLogo</a:t>
            </a:r>
            <a:r>
              <a:rPr lang="fr-CA" sz="2000" dirty="0"/>
              <a:t>        </a:t>
            </a:r>
            <a:r>
              <a:rPr lang="fr-CA" sz="2000" dirty="0" err="1"/>
              <a:t>is</a:t>
            </a:r>
            <a:r>
              <a:rPr lang="fr-CA" sz="2000" dirty="0"/>
              <a:t> a multi-agent programmable </a:t>
            </a:r>
            <a:r>
              <a:rPr lang="fr-CA" sz="2000" dirty="0" err="1"/>
              <a:t>modeling</a:t>
            </a:r>
            <a:r>
              <a:rPr lang="fr-CA" sz="2000" dirty="0"/>
              <a:t> </a:t>
            </a:r>
            <a:r>
              <a:rPr lang="fr-CA" sz="2000" dirty="0" err="1"/>
              <a:t>environment</a:t>
            </a:r>
            <a:r>
              <a:rPr lang="fr-CA" sz="2000" dirty="0" smtClean="0"/>
              <a:t>.»</a:t>
            </a:r>
          </a:p>
          <a:p>
            <a:r>
              <a:rPr lang="en-US" sz="2000" dirty="0"/>
              <a:t>R package to create and run IBMs </a:t>
            </a:r>
            <a:r>
              <a:rPr lang="en-US" sz="2000" dirty="0" smtClean="0"/>
              <a:t>in </a:t>
            </a:r>
            <a:r>
              <a:rPr lang="en-US" sz="2000" dirty="0"/>
              <a:t>R</a:t>
            </a:r>
          </a:p>
          <a:p>
            <a:r>
              <a:rPr lang="en-US" sz="2000" dirty="0" smtClean="0"/>
              <a:t>Translation </a:t>
            </a:r>
            <a:r>
              <a:rPr lang="en-US" sz="2000" dirty="0"/>
              <a:t>of </a:t>
            </a:r>
            <a:r>
              <a:rPr lang="en-US" sz="2000" dirty="0" err="1"/>
              <a:t>NetLogo</a:t>
            </a:r>
            <a:r>
              <a:rPr lang="en-US" sz="2000" dirty="0"/>
              <a:t>, does not call the software! </a:t>
            </a:r>
          </a:p>
          <a:p>
            <a:endParaRPr lang="fr-CA" sz="2000" dirty="0"/>
          </a:p>
          <a:p>
            <a:endParaRPr lang="en-US" sz="2000" dirty="0"/>
          </a:p>
          <a:p>
            <a:pPr lvl="2"/>
            <a:endParaRPr lang="en-US" sz="1600" dirty="0"/>
          </a:p>
        </p:txBody>
      </p:sp>
      <p:sp>
        <p:nvSpPr>
          <p:cNvPr id="4" name="ZoneTexte 3"/>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038" y="2597152"/>
            <a:ext cx="508926" cy="508926"/>
          </a:xfrm>
          <a:prstGeom prst="rect">
            <a:avLst/>
          </a:prstGeom>
        </p:spPr>
      </p:pic>
      <p:pic>
        <p:nvPicPr>
          <p:cNvPr id="6" name="Imag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64" y="1127184"/>
            <a:ext cx="803216" cy="803216"/>
          </a:xfrm>
          <a:prstGeom prst="rect">
            <a:avLst/>
          </a:prstGeom>
        </p:spPr>
      </p:pic>
      <p:pic>
        <p:nvPicPr>
          <p:cNvPr id="7" name="Imag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65646" y="1193113"/>
            <a:ext cx="866423" cy="671358"/>
          </a:xfrm>
          <a:prstGeom prst="rect">
            <a:avLst/>
          </a:prstGeom>
        </p:spPr>
      </p:pic>
    </p:spTree>
    <p:extLst>
      <p:ext uri="{BB962C8B-B14F-4D97-AF65-F5344CB8AC3E}">
        <p14:creationId xmlns:p14="http://schemas.microsoft.com/office/powerpoint/2010/main" val="3380779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moveTo</a:t>
                      </a:r>
                      <a:endParaRPr lang="fr-CA" dirty="0"/>
                    </a:p>
                  </a:txBody>
                  <a:tcPr/>
                </a:tc>
                <a:tc>
                  <a:txBody>
                    <a:bodyPr/>
                    <a:lstStyle/>
                    <a:p>
                      <a:r>
                        <a:rPr lang="fr-CA" dirty="0" smtClean="0"/>
                        <a:t>Move to</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neighbors</a:t>
                      </a:r>
                      <a:endParaRPr lang="fr-CA" dirty="0"/>
                    </a:p>
                  </a:txBody>
                  <a:tcPr/>
                </a:tc>
                <a:tc>
                  <a:txBody>
                    <a:bodyPr/>
                    <a:lstStyle/>
                    <a:p>
                      <a:r>
                        <a:rPr lang="fr-CA" dirty="0" smtClean="0"/>
                        <a:t>Neighbors patches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NLall</a:t>
                      </a:r>
                      <a:endParaRPr lang="fr-CA" dirty="0"/>
                    </a:p>
                  </a:txBody>
                  <a:tcPr/>
                </a:tc>
                <a:tc>
                  <a:txBody>
                    <a:bodyPr/>
                    <a:lstStyle/>
                    <a:p>
                      <a:r>
                        <a:rPr lang="fr-CA" dirty="0" smtClean="0"/>
                        <a:t>All agents?</a:t>
                      </a:r>
                      <a:endParaRPr lang="fr-CA" dirty="0"/>
                    </a:p>
                  </a:txBody>
                  <a:tcPr/>
                </a:tc>
                <a:tc>
                  <a:txBody>
                    <a:bodyPr/>
                    <a:lstStyle/>
                    <a:p>
                      <a:endParaRPr lang="fr-CA" dirty="0"/>
                    </a:p>
                  </a:txBody>
                  <a:tcPr/>
                </a:tc>
                <a:extLst>
                  <a:ext uri="{0D108BD9-81ED-4DB2-BD59-A6C34878D82A}">
                    <a16:rowId xmlns:a16="http://schemas.microsoft.com/office/drawing/2014/main" val="2143907086"/>
                  </a:ext>
                </a:extLst>
              </a:tr>
              <a:tr h="370840">
                <a:tc>
                  <a:txBody>
                    <a:bodyPr/>
                    <a:lstStyle/>
                    <a:p>
                      <a:r>
                        <a:rPr lang="fr-CA" dirty="0" err="1" smtClean="0"/>
                        <a:t>NLany</a:t>
                      </a:r>
                      <a:endParaRPr lang="fr-CA" dirty="0"/>
                    </a:p>
                  </a:txBody>
                  <a:tcPr/>
                </a:tc>
                <a:tc>
                  <a:txBody>
                    <a:bodyPr/>
                    <a:lstStyle/>
                    <a:p>
                      <a:r>
                        <a:rPr lang="fr-CA" dirty="0" err="1" smtClean="0"/>
                        <a:t>Any</a:t>
                      </a:r>
                      <a:r>
                        <a:rPr lang="fr-CA" dirty="0" smtClean="0"/>
                        <a:t> agents?</a:t>
                      </a:r>
                      <a:endParaRPr lang="fr-CA" dirty="0"/>
                    </a:p>
                  </a:txBody>
                  <a:tcPr/>
                </a:tc>
                <a:tc>
                  <a:txBody>
                    <a:bodyPr/>
                    <a:lstStyle/>
                    <a:p>
                      <a:endParaRPr lang="fr-CA"/>
                    </a:p>
                  </a:txBody>
                  <a:tcPr/>
                </a:tc>
                <a:extLst>
                  <a:ext uri="{0D108BD9-81ED-4DB2-BD59-A6C34878D82A}">
                    <a16:rowId xmlns:a16="http://schemas.microsoft.com/office/drawing/2014/main" val="3776933687"/>
                  </a:ext>
                </a:extLst>
              </a:tr>
              <a:tr h="370840">
                <a:tc>
                  <a:txBody>
                    <a:bodyPr/>
                    <a:lstStyle/>
                    <a:p>
                      <a:r>
                        <a:rPr lang="fr-CA" dirty="0" err="1" smtClean="0"/>
                        <a:t>NLcount</a:t>
                      </a:r>
                      <a:endParaRPr lang="fr-CA" dirty="0"/>
                    </a:p>
                  </a:txBody>
                  <a:tcPr/>
                </a:tc>
                <a:tc>
                  <a:txBody>
                    <a:bodyPr/>
                    <a:lstStyle/>
                    <a:p>
                      <a:r>
                        <a:rPr lang="fr-CA" dirty="0" smtClean="0"/>
                        <a:t>Count agents </a:t>
                      </a:r>
                      <a:endParaRPr lang="fr-CA" dirty="0"/>
                    </a:p>
                  </a:txBody>
                  <a:tcPr/>
                </a:tc>
                <a:tc>
                  <a:txBody>
                    <a:bodyPr/>
                    <a:lstStyle/>
                    <a:p>
                      <a:endParaRPr lang="fr-CA"/>
                    </a:p>
                  </a:txBody>
                  <a:tcPr/>
                </a:tc>
                <a:extLst>
                  <a:ext uri="{0D108BD9-81ED-4DB2-BD59-A6C34878D82A}">
                    <a16:rowId xmlns:a16="http://schemas.microsoft.com/office/drawing/2014/main" val="2636289585"/>
                  </a:ext>
                </a:extLst>
              </a:tr>
              <a:tr h="370840">
                <a:tc>
                  <a:txBody>
                    <a:bodyPr/>
                    <a:lstStyle/>
                    <a:p>
                      <a:r>
                        <a:rPr lang="fr-CA" dirty="0" err="1" smtClean="0"/>
                        <a:t>NLdist</a:t>
                      </a:r>
                      <a:endParaRPr lang="fr-CA" dirty="0"/>
                    </a:p>
                  </a:txBody>
                  <a:tcPr/>
                </a:tc>
                <a:tc>
                  <a:txBody>
                    <a:bodyPr/>
                    <a:lstStyle/>
                    <a:p>
                      <a:r>
                        <a:rPr lang="fr-CA" dirty="0" smtClean="0"/>
                        <a:t>Distances </a:t>
                      </a:r>
                      <a:r>
                        <a:rPr lang="fr-CA" dirty="0" err="1" smtClean="0"/>
                        <a:t>between</a:t>
                      </a:r>
                      <a:r>
                        <a:rPr lang="fr-CA" dirty="0" smtClean="0"/>
                        <a:t> agents</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NLset</a:t>
                      </a:r>
                      <a:endParaRPr lang="fr-CA" dirty="0"/>
                    </a:p>
                  </a:txBody>
                  <a:tcPr/>
                </a:tc>
                <a:tc>
                  <a:txBody>
                    <a:bodyPr/>
                    <a:lstStyle/>
                    <a:p>
                      <a:r>
                        <a:rPr lang="fr-CA" dirty="0" smtClean="0"/>
                        <a:t>Set an agents variable</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NLwith</a:t>
                      </a:r>
                      <a:endParaRPr lang="fr-CA" dirty="0"/>
                    </a:p>
                  </a:txBody>
                  <a:tcPr/>
                </a:tc>
                <a:tc>
                  <a:txBody>
                    <a:bodyPr/>
                    <a:lstStyle/>
                    <a:p>
                      <a:r>
                        <a:rPr lang="fr-CA" dirty="0" smtClean="0"/>
                        <a:t>Agents </a:t>
                      </a:r>
                      <a:r>
                        <a:rPr lang="fr-CA" dirty="0" err="1" smtClean="0"/>
                        <a:t>with</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en-US" dirty="0" err="1" smtClean="0"/>
                        <a:t>NLworldIndex</a:t>
                      </a:r>
                      <a:endParaRPr lang="fr-CA" dirty="0"/>
                    </a:p>
                  </a:txBody>
                  <a:tcPr/>
                </a:tc>
                <a:tc>
                  <a:txBody>
                    <a:bodyPr/>
                    <a:lstStyle/>
                    <a:p>
                      <a:r>
                        <a:rPr lang="en-US" dirty="0" err="1" smtClean="0"/>
                        <a:t>WorldMatrix</a:t>
                      </a:r>
                      <a:r>
                        <a:rPr lang="en-US" dirty="0" smtClean="0"/>
                        <a:t> indices from vector indices </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nOf</a:t>
                      </a:r>
                      <a:endParaRPr lang="fr-CA" dirty="0"/>
                    </a:p>
                  </a:txBody>
                  <a:tcPr/>
                </a:tc>
                <a:tc>
                  <a:txBody>
                    <a:bodyPr/>
                    <a:lstStyle/>
                    <a:p>
                      <a:r>
                        <a:rPr lang="fr-CA" dirty="0" smtClean="0"/>
                        <a:t>N </a:t>
                      </a:r>
                      <a:r>
                        <a:rPr lang="fr-CA" dirty="0" err="1" smtClean="0"/>
                        <a:t>random</a:t>
                      </a:r>
                      <a:r>
                        <a:rPr lang="fr-CA" dirty="0" smtClean="0"/>
                        <a:t> agents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noPatches</a:t>
                      </a:r>
                      <a:endParaRPr lang="fr-CA" dirty="0"/>
                    </a:p>
                  </a:txBody>
                  <a:tcPr/>
                </a:tc>
                <a:tc>
                  <a:txBody>
                    <a:bodyPr/>
                    <a:lstStyle/>
                    <a:p>
                      <a:r>
                        <a:rPr lang="fr-CA" dirty="0" smtClean="0"/>
                        <a:t>No patches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noTurtles</a:t>
                      </a:r>
                      <a:r>
                        <a:rPr lang="fr-CA" dirty="0" smtClean="0"/>
                        <a:t> </a:t>
                      </a:r>
                      <a:endParaRPr lang="fr-CA" dirty="0"/>
                    </a:p>
                  </a:txBody>
                  <a:tcPr/>
                </a:tc>
                <a:tc>
                  <a:txBody>
                    <a:bodyPr/>
                    <a:lstStyle/>
                    <a:p>
                      <a:r>
                        <a:rPr lang="fr-CA" dirty="0" smtClean="0"/>
                        <a:t>No </a:t>
                      </a:r>
                      <a:r>
                        <a:rPr lang="fr-CA" dirty="0" err="1" smtClean="0"/>
                        <a:t>turtles</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smtClean="0"/>
                        <a:t>of</a:t>
                      </a:r>
                      <a:endParaRPr lang="fr-CA" dirty="0"/>
                    </a:p>
                  </a:txBody>
                  <a:tcPr/>
                </a:tc>
                <a:tc>
                  <a:txBody>
                    <a:bodyPr/>
                    <a:lstStyle/>
                    <a:p>
                      <a:r>
                        <a:rPr lang="en-US" dirty="0" smtClean="0"/>
                        <a:t>Values of an agents variable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oneOf</a:t>
                      </a:r>
                      <a:endParaRPr lang="fr-CA" dirty="0"/>
                    </a:p>
                  </a:txBody>
                  <a:tcPr/>
                </a:tc>
                <a:tc>
                  <a:txBody>
                    <a:bodyPr/>
                    <a:lstStyle/>
                    <a:p>
                      <a:r>
                        <a:rPr lang="fr-CA" dirty="0" smtClean="0"/>
                        <a:t>One </a:t>
                      </a:r>
                      <a:r>
                        <a:rPr lang="fr-CA" dirty="0" err="1" smtClean="0"/>
                        <a:t>random</a:t>
                      </a:r>
                      <a:r>
                        <a:rPr lang="fr-CA" dirty="0" smtClean="0"/>
                        <a:t> agent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fr-CA" dirty="0" err="1" smtClean="0"/>
                        <a:t>other</a:t>
                      </a:r>
                      <a:endParaRPr lang="fr-CA" dirty="0"/>
                    </a:p>
                  </a:txBody>
                  <a:tcPr/>
                </a:tc>
                <a:tc>
                  <a:txBody>
                    <a:bodyPr/>
                    <a:lstStyle/>
                    <a:p>
                      <a:r>
                        <a:rPr lang="fr-CA" dirty="0" err="1" smtClean="0"/>
                        <a:t>Others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7751416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593344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smtClean="0"/>
                        <a:t>patch</a:t>
                      </a:r>
                      <a:endParaRPr lang="fr-CA" dirty="0"/>
                    </a:p>
                  </a:txBody>
                  <a:tcPr/>
                </a:tc>
                <a:tc>
                  <a:txBody>
                    <a:bodyPr/>
                    <a:lstStyle/>
                    <a:p>
                      <a:r>
                        <a:rPr lang="fr-CA" dirty="0" smtClean="0"/>
                        <a:t>Patches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err="1" smtClean="0"/>
                        <a:t>patchAhead</a:t>
                      </a:r>
                      <a:endParaRPr lang="fr-CA" dirty="0"/>
                    </a:p>
                  </a:txBody>
                  <a:tcPr/>
                </a:tc>
                <a:tc>
                  <a:txBody>
                    <a:bodyPr/>
                    <a:lstStyle/>
                    <a:p>
                      <a:r>
                        <a:rPr lang="fr-CA" dirty="0" smtClean="0"/>
                        <a:t>Patches </a:t>
                      </a:r>
                      <a:r>
                        <a:rPr lang="fr-CA" dirty="0" err="1" smtClean="0"/>
                        <a:t>ahead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889781520"/>
                  </a:ext>
                </a:extLst>
              </a:tr>
              <a:tr h="370840">
                <a:tc>
                  <a:txBody>
                    <a:bodyPr/>
                    <a:lstStyle/>
                    <a:p>
                      <a:r>
                        <a:rPr lang="fr-CA" dirty="0" err="1" smtClean="0"/>
                        <a:t>patchAt</a:t>
                      </a:r>
                      <a:endParaRPr lang="fr-CA" dirty="0"/>
                    </a:p>
                  </a:txBody>
                  <a:tcPr/>
                </a:tc>
                <a:tc>
                  <a:txBody>
                    <a:bodyPr/>
                    <a:lstStyle/>
                    <a:p>
                      <a:r>
                        <a:rPr lang="fr-CA" dirty="0" smtClean="0"/>
                        <a:t>Patches at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patchDistDir</a:t>
                      </a:r>
                      <a:endParaRPr lang="fr-CA" dirty="0"/>
                    </a:p>
                  </a:txBody>
                  <a:tcPr/>
                </a:tc>
                <a:tc>
                  <a:txBody>
                    <a:bodyPr/>
                    <a:lstStyle/>
                    <a:p>
                      <a:r>
                        <a:rPr lang="en-US" dirty="0" smtClean="0"/>
                        <a:t>Patches at given distances and directions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smtClean="0"/>
                        <a:t>patches</a:t>
                      </a:r>
                      <a:endParaRPr lang="fr-CA" dirty="0"/>
                    </a:p>
                  </a:txBody>
                  <a:tcPr/>
                </a:tc>
                <a:tc>
                  <a:txBody>
                    <a:bodyPr/>
                    <a:lstStyle/>
                    <a:p>
                      <a:r>
                        <a:rPr lang="en-US" dirty="0" smtClean="0"/>
                        <a:t>All the patches in a world</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fr-CA" dirty="0" err="1" smtClean="0"/>
                        <a:t>patchHere</a:t>
                      </a:r>
                      <a:endParaRPr lang="fr-CA" dirty="0"/>
                    </a:p>
                  </a:txBody>
                  <a:tcPr/>
                </a:tc>
                <a:tc>
                  <a:txBody>
                    <a:bodyPr/>
                    <a:lstStyle/>
                    <a:p>
                      <a:r>
                        <a:rPr lang="fr-CA" dirty="0" smtClean="0"/>
                        <a:t>Patches </a:t>
                      </a:r>
                      <a:r>
                        <a:rPr lang="fr-CA" dirty="0" err="1" smtClean="0"/>
                        <a:t>here</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036632942"/>
                  </a:ext>
                </a:extLst>
              </a:tr>
              <a:tr h="370840">
                <a:tc>
                  <a:txBody>
                    <a:bodyPr/>
                    <a:lstStyle/>
                    <a:p>
                      <a:r>
                        <a:rPr lang="fr-CA" dirty="0" err="1" smtClean="0"/>
                        <a:t>patchLeft</a:t>
                      </a:r>
                      <a:endParaRPr lang="fr-CA" dirty="0"/>
                    </a:p>
                  </a:txBody>
                  <a:tcPr/>
                </a:tc>
                <a:tc>
                  <a:txBody>
                    <a:bodyPr/>
                    <a:lstStyle/>
                    <a:p>
                      <a:r>
                        <a:rPr lang="fr-CA" dirty="0" smtClean="0"/>
                        <a:t>Patches on the </a:t>
                      </a:r>
                      <a:r>
                        <a:rPr lang="fr-CA" dirty="0" err="1" smtClean="0"/>
                        <a:t>left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patchRight</a:t>
                      </a:r>
                      <a:endParaRPr lang="fr-CA" dirty="0"/>
                    </a:p>
                  </a:txBody>
                  <a:tcPr/>
                </a:tc>
                <a:tc>
                  <a:txBody>
                    <a:bodyPr/>
                    <a:lstStyle/>
                    <a:p>
                      <a:r>
                        <a:rPr lang="fr-CA" dirty="0" smtClean="0"/>
                        <a:t>Patches on the right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CA" dirty="0" err="1" smtClean="0"/>
                        <a:t>Selection</a:t>
                      </a: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patchSet</a:t>
                      </a:r>
                      <a:endParaRPr lang="fr-CA" dirty="0"/>
                    </a:p>
                  </a:txBody>
                  <a:tcPr/>
                </a:tc>
                <a:tc>
                  <a:txBody>
                    <a:bodyPr/>
                    <a:lstStyle/>
                    <a:p>
                      <a:r>
                        <a:rPr lang="fr-CA" dirty="0" smtClean="0"/>
                        <a:t>Patch set</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pExist</a:t>
                      </a:r>
                      <a:endParaRPr lang="fr-CA" dirty="0"/>
                    </a:p>
                  </a:txBody>
                  <a:tcPr/>
                </a:tc>
                <a:tc>
                  <a:txBody>
                    <a:bodyPr/>
                    <a:lstStyle/>
                    <a:p>
                      <a:r>
                        <a:rPr lang="fr-CA" dirty="0" smtClean="0"/>
                        <a:t>Do the patches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PxcorPycorFromCell</a:t>
                      </a:r>
                      <a:endParaRPr lang="fr-CA" dirty="0"/>
                    </a:p>
                  </a:txBody>
                  <a:tcPr/>
                </a:tc>
                <a:tc>
                  <a:txBody>
                    <a:bodyPr/>
                    <a:lstStyle/>
                    <a:p>
                      <a:r>
                        <a:rPr lang="en-US" dirty="0" smtClean="0"/>
                        <a:t>Patches coordinates from cells numbers</a:t>
                      </a:r>
                      <a:endParaRPr lang="fr-CA" dirty="0"/>
                    </a:p>
                  </a:txBody>
                  <a:tcPr/>
                </a:tc>
                <a:tc>
                  <a:txBody>
                    <a:bodyPr/>
                    <a:lstStyle/>
                    <a:p>
                      <a:endParaRPr lang="fr-CA" dirty="0"/>
                    </a:p>
                  </a:txBody>
                  <a:tcPr/>
                </a:tc>
                <a:extLst>
                  <a:ext uri="{0D108BD9-81ED-4DB2-BD59-A6C34878D82A}">
                    <a16:rowId xmlns:a16="http://schemas.microsoft.com/office/drawing/2014/main" val="1294873962"/>
                  </a:ext>
                </a:extLst>
              </a:tr>
              <a:tr h="370840">
                <a:tc>
                  <a:txBody>
                    <a:bodyPr/>
                    <a:lstStyle/>
                    <a:p>
                      <a:r>
                        <a:rPr lang="fr-CA" dirty="0" err="1" smtClean="0"/>
                        <a:t>randomPxcor</a:t>
                      </a:r>
                      <a:endParaRPr lang="fr-CA" dirty="0"/>
                    </a:p>
                  </a:txBody>
                  <a:tcPr/>
                </a:tc>
                <a:tc>
                  <a:txBody>
                    <a:bodyPr/>
                    <a:lstStyle/>
                    <a:p>
                      <a:r>
                        <a:rPr lang="fr-CA" dirty="0" err="1" smtClean="0"/>
                        <a:t>Random</a:t>
                      </a:r>
                      <a:r>
                        <a:rPr lang="fr-CA" dirty="0" smtClean="0"/>
                        <a:t> </a:t>
                      </a:r>
                      <a:r>
                        <a:rPr lang="fr-CA" dirty="0" err="1" smtClean="0"/>
                        <a:t>pxcor</a:t>
                      </a:r>
                      <a:endParaRPr lang="fr-CA" dirty="0"/>
                    </a:p>
                  </a:txBody>
                  <a:tcPr/>
                </a:tc>
                <a:tc>
                  <a:txBody>
                    <a:bodyPr/>
                    <a:lstStyle/>
                    <a:p>
                      <a:endParaRPr lang="fr-CA" dirty="0"/>
                    </a:p>
                  </a:txBody>
                  <a:tcPr/>
                </a:tc>
                <a:extLst>
                  <a:ext uri="{0D108BD9-81ED-4DB2-BD59-A6C34878D82A}">
                    <a16:rowId xmlns:a16="http://schemas.microsoft.com/office/drawing/2014/main" val="852883205"/>
                  </a:ext>
                </a:extLst>
              </a:tr>
              <a:tr h="370840">
                <a:tc>
                  <a:txBody>
                    <a:bodyPr/>
                    <a:lstStyle/>
                    <a:p>
                      <a:r>
                        <a:rPr lang="fr-CA" dirty="0" err="1" smtClean="0"/>
                        <a:t>randomPycor</a:t>
                      </a:r>
                      <a:endParaRPr lang="fr-CA" dirty="0"/>
                    </a:p>
                  </a:txBody>
                  <a:tcPr/>
                </a:tc>
                <a:tc>
                  <a:txBody>
                    <a:bodyPr/>
                    <a:lstStyle/>
                    <a:p>
                      <a:r>
                        <a:rPr lang="fr-CA" dirty="0" err="1" smtClean="0"/>
                        <a:t>Random</a:t>
                      </a:r>
                      <a:r>
                        <a:rPr lang="fr-CA" dirty="0" smtClean="0"/>
                        <a:t> </a:t>
                      </a:r>
                      <a:r>
                        <a:rPr lang="fr-CA" dirty="0" err="1" smtClean="0"/>
                        <a:t>pycor</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randomXcor</a:t>
                      </a:r>
                      <a:endParaRPr lang="fr-CA" dirty="0"/>
                    </a:p>
                  </a:txBody>
                  <a:tcPr/>
                </a:tc>
                <a:tc>
                  <a:txBody>
                    <a:bodyPr/>
                    <a:lstStyle/>
                    <a:p>
                      <a:r>
                        <a:rPr lang="fr-CA" dirty="0" err="1" smtClean="0"/>
                        <a:t>Random</a:t>
                      </a:r>
                      <a:r>
                        <a:rPr lang="fr-CA" dirty="0" smtClean="0"/>
                        <a:t> </a:t>
                      </a:r>
                      <a:r>
                        <a:rPr lang="fr-CA" dirty="0" err="1" smtClean="0"/>
                        <a:t>xcor</a:t>
                      </a:r>
                      <a:endParaRPr lang="fr-CA" dirty="0"/>
                    </a:p>
                  </a:txBody>
                  <a:tcPr/>
                </a:tc>
                <a:tc>
                  <a:txBody>
                    <a:bodyPr/>
                    <a:lstStyle/>
                    <a:p>
                      <a:endParaRPr lang="fr-CA" dirty="0"/>
                    </a:p>
                  </a:txBody>
                  <a:tcPr/>
                </a:tc>
                <a:extLst>
                  <a:ext uri="{0D108BD9-81ED-4DB2-BD59-A6C34878D82A}">
                    <a16:rowId xmlns:a16="http://schemas.microsoft.com/office/drawing/2014/main" val="1190394604"/>
                  </a:ext>
                </a:extLst>
              </a:tr>
              <a:tr h="370840">
                <a:tc>
                  <a:txBody>
                    <a:bodyPr/>
                    <a:lstStyle/>
                    <a:p>
                      <a:r>
                        <a:rPr lang="fr-CA" dirty="0" err="1" smtClean="0"/>
                        <a:t>randomXYcor</a:t>
                      </a:r>
                      <a:endParaRPr lang="fr-CA" dirty="0"/>
                    </a:p>
                  </a:txBody>
                  <a:tcPr/>
                </a:tc>
                <a:tc>
                  <a:txBody>
                    <a:bodyPr/>
                    <a:lstStyle/>
                    <a:p>
                      <a:r>
                        <a:rPr lang="fr-CA" dirty="0" err="1" smtClean="0"/>
                        <a:t>Random</a:t>
                      </a:r>
                      <a:r>
                        <a:rPr lang="fr-CA" dirty="0" smtClean="0"/>
                        <a:t> </a:t>
                      </a:r>
                      <a:r>
                        <a:rPr lang="fr-CA" dirty="0" err="1" smtClean="0"/>
                        <a:t>turtles</a:t>
                      </a:r>
                      <a:r>
                        <a:rPr lang="fr-CA" dirty="0" smtClean="0"/>
                        <a:t> </a:t>
                      </a:r>
                      <a:r>
                        <a:rPr lang="fr-CA" dirty="0" err="1" smtClean="0"/>
                        <a:t>coordinates</a:t>
                      </a:r>
                      <a:endParaRPr lang="fr-CA" dirty="0"/>
                    </a:p>
                  </a:txBody>
                  <a:tcPr/>
                </a:tc>
                <a:tc>
                  <a:txBody>
                    <a:bodyPr/>
                    <a:lstStyle/>
                    <a:p>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14428171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620268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randomYcor</a:t>
                      </a:r>
                      <a:endParaRPr lang="fr-CA" dirty="0"/>
                    </a:p>
                  </a:txBody>
                  <a:tcPr/>
                </a:tc>
                <a:tc>
                  <a:txBody>
                    <a:bodyPr/>
                    <a:lstStyle/>
                    <a:p>
                      <a:r>
                        <a:rPr lang="fr-CA" dirty="0" err="1" smtClean="0"/>
                        <a:t>Random</a:t>
                      </a:r>
                      <a:r>
                        <a:rPr lang="fr-CA" dirty="0" smtClean="0"/>
                        <a:t> </a:t>
                      </a:r>
                      <a:r>
                        <a:rPr lang="fr-CA" dirty="0" err="1" smtClean="0"/>
                        <a:t>ycor</a:t>
                      </a:r>
                      <a:endParaRPr lang="fr-CA" dirty="0"/>
                    </a:p>
                  </a:txBody>
                  <a:tcPr/>
                </a:tc>
                <a:tc>
                  <a:txBody>
                    <a:bodyPr/>
                    <a:lstStyle/>
                    <a:p>
                      <a:endParaRPr lang="fr-CA" dirty="0"/>
                    </a:p>
                  </a:txBody>
                  <a:tcPr/>
                </a:tc>
                <a:extLst>
                  <a:ext uri="{0D108BD9-81ED-4DB2-BD59-A6C34878D82A}">
                    <a16:rowId xmlns:a16="http://schemas.microsoft.com/office/drawing/2014/main" val="4147643173"/>
                  </a:ext>
                </a:extLst>
              </a:tr>
              <a:tr h="370840">
                <a:tc>
                  <a:txBody>
                    <a:bodyPr/>
                    <a:lstStyle/>
                    <a:p>
                      <a:r>
                        <a:rPr lang="fr-CA" dirty="0" smtClean="0"/>
                        <a:t>raster2world</a:t>
                      </a:r>
                      <a:endParaRPr lang="fr-CA" dirty="0"/>
                    </a:p>
                  </a:txBody>
                  <a:tcPr/>
                </a:tc>
                <a:tc>
                  <a:txBody>
                    <a:bodyPr/>
                    <a:lstStyle/>
                    <a:p>
                      <a:r>
                        <a:rPr lang="en-US" dirty="0" smtClean="0"/>
                        <a:t>Convert a Raster* object into a </a:t>
                      </a:r>
                      <a:r>
                        <a:rPr lang="en-US" dirty="0" err="1" smtClean="0"/>
                        <a:t>worldMatrix</a:t>
                      </a:r>
                      <a:r>
                        <a:rPr lang="en-US" dirty="0" smtClean="0"/>
                        <a:t> or </a:t>
                      </a:r>
                      <a:r>
                        <a:rPr lang="en-US" dirty="0" err="1" smtClean="0"/>
                        <a:t>worldArray</a:t>
                      </a:r>
                      <a:r>
                        <a:rPr lang="en-US" dirty="0" smtClean="0"/>
                        <a:t> object</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smtClean="0"/>
                        <a:t>right</a:t>
                      </a:r>
                      <a:endParaRPr lang="fr-CA" dirty="0"/>
                    </a:p>
                  </a:txBody>
                  <a:tcPr/>
                </a:tc>
                <a:tc>
                  <a:txBody>
                    <a:bodyPr/>
                    <a:lstStyle/>
                    <a:p>
                      <a:r>
                        <a:rPr lang="fr-CA" dirty="0" err="1" smtClean="0"/>
                        <a:t>Rotate</a:t>
                      </a:r>
                      <a:r>
                        <a:rPr lang="fr-CA" dirty="0" smtClean="0"/>
                        <a:t> to the right</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setXY</a:t>
                      </a:r>
                      <a:endParaRPr lang="fr-CA" dirty="0"/>
                    </a:p>
                  </a:txBody>
                  <a:tcPr/>
                </a:tc>
                <a:tc>
                  <a:txBody>
                    <a:bodyPr/>
                    <a:lstStyle/>
                    <a:p>
                      <a:r>
                        <a:rPr lang="fr-CA" dirty="0" smtClean="0"/>
                        <a:t>Set </a:t>
                      </a:r>
                      <a:r>
                        <a:rPr lang="fr-CA" dirty="0" err="1" smtClean="0"/>
                        <a:t>turtles</a:t>
                      </a:r>
                      <a:r>
                        <a:rPr lang="fr-CA" dirty="0" smtClean="0"/>
                        <a:t>’ locations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sortOn</a:t>
                      </a:r>
                      <a:endParaRPr lang="fr-CA" dirty="0"/>
                    </a:p>
                  </a:txBody>
                  <a:tcPr/>
                </a:tc>
                <a:tc>
                  <a:txBody>
                    <a:bodyPr/>
                    <a:lstStyle/>
                    <a:p>
                      <a:r>
                        <a:rPr lang="fr-CA" dirty="0" smtClean="0"/>
                        <a:t>Sort agents </a:t>
                      </a:r>
                      <a:endParaRPr lang="fr-CA" dirty="0"/>
                    </a:p>
                  </a:txBody>
                  <a:tcPr/>
                </a:tc>
                <a:tc>
                  <a:txBody>
                    <a:bodyPr/>
                    <a:lstStyle/>
                    <a:p>
                      <a:endParaRPr lang="fr-CA" dirty="0"/>
                    </a:p>
                  </a:txBody>
                  <a:tcPr/>
                </a:tc>
                <a:extLst>
                  <a:ext uri="{0D108BD9-81ED-4DB2-BD59-A6C34878D82A}">
                    <a16:rowId xmlns:a16="http://schemas.microsoft.com/office/drawing/2014/main" val="2636289585"/>
                  </a:ext>
                </a:extLst>
              </a:tr>
              <a:tr h="370840">
                <a:tc>
                  <a:txBody>
                    <a:bodyPr/>
                    <a:lstStyle/>
                    <a:p>
                      <a:r>
                        <a:rPr lang="fr-CA" dirty="0" smtClean="0"/>
                        <a:t>spdf2turtles</a:t>
                      </a:r>
                      <a:endParaRPr lang="fr-CA" dirty="0"/>
                    </a:p>
                  </a:txBody>
                  <a:tcPr/>
                </a:tc>
                <a:tc>
                  <a:txBody>
                    <a:bodyPr/>
                    <a:lstStyle/>
                    <a:p>
                      <a:r>
                        <a:rPr lang="fr-CA" dirty="0" err="1" smtClean="0"/>
                        <a:t>From</a:t>
                      </a:r>
                      <a:r>
                        <a:rPr lang="fr-CA" dirty="0" smtClean="0"/>
                        <a:t> </a:t>
                      </a:r>
                      <a:r>
                        <a:rPr lang="fr-CA" dirty="0" err="1" smtClean="0"/>
                        <a:t>SpatialPointsDataFrame</a:t>
                      </a:r>
                      <a:r>
                        <a:rPr lang="fr-CA" dirty="0" smtClean="0"/>
                        <a:t> to </a:t>
                      </a:r>
                      <a:r>
                        <a:rPr lang="fr-CA" dirty="0" err="1" smtClean="0"/>
                        <a:t>agentMatrix</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sprout</a:t>
                      </a:r>
                      <a:endParaRPr lang="fr-CA" dirty="0"/>
                    </a:p>
                  </a:txBody>
                  <a:tcPr/>
                </a:tc>
                <a:tc>
                  <a:txBody>
                    <a:bodyPr/>
                    <a:lstStyle/>
                    <a:p>
                      <a:r>
                        <a:rPr lang="fr-CA" dirty="0" err="1" smtClean="0"/>
                        <a:t>Sprout</a:t>
                      </a:r>
                      <a:r>
                        <a:rPr lang="fr-CA" dirty="0" smtClean="0"/>
                        <a:t> new </a:t>
                      </a:r>
                      <a:r>
                        <a:rPr lang="fr-CA" dirty="0" err="1" smtClean="0"/>
                        <a:t>turtles</a:t>
                      </a:r>
                      <a:endParaRPr lang="fr-CA" dirty="0"/>
                    </a:p>
                  </a:txBody>
                  <a:tcPr/>
                </a:tc>
                <a:tc>
                  <a:txBody>
                    <a:bodyPr/>
                    <a:lstStyle/>
                    <a:p>
                      <a:r>
                        <a:rPr lang="fr-CA" dirty="0" smtClean="0"/>
                        <a:t>Population </a:t>
                      </a:r>
                      <a:r>
                        <a:rPr lang="fr-CA" dirty="0" err="1" smtClean="0"/>
                        <a:t>dynamics</a:t>
                      </a:r>
                      <a:endParaRPr lang="fr-CA" dirty="0"/>
                    </a:p>
                  </a:txBody>
                  <a:tcPr/>
                </a:tc>
                <a:extLst>
                  <a:ext uri="{0D108BD9-81ED-4DB2-BD59-A6C34878D82A}">
                    <a16:rowId xmlns:a16="http://schemas.microsoft.com/office/drawing/2014/main" val="2557347693"/>
                  </a:ext>
                </a:extLst>
              </a:tr>
              <a:tr h="370840">
                <a:tc>
                  <a:txBody>
                    <a:bodyPr/>
                    <a:lstStyle/>
                    <a:p>
                      <a:r>
                        <a:rPr lang="fr-CA" dirty="0" err="1" smtClean="0"/>
                        <a:t>stackWorlds</a:t>
                      </a:r>
                      <a:endParaRPr lang="fr-CA" dirty="0"/>
                    </a:p>
                  </a:txBody>
                  <a:tcPr/>
                </a:tc>
                <a:tc>
                  <a:txBody>
                    <a:bodyPr/>
                    <a:lstStyle/>
                    <a:p>
                      <a:r>
                        <a:rPr lang="fr-CA" dirty="0" err="1" smtClean="0"/>
                        <a:t>Stack</a:t>
                      </a:r>
                      <a:r>
                        <a:rPr lang="fr-CA" dirty="0" smtClean="0"/>
                        <a:t> </a:t>
                      </a:r>
                      <a:r>
                        <a:rPr lang="fr-CA" dirty="0" err="1" smtClean="0"/>
                        <a:t>worlds</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r h="370840">
                <a:tc>
                  <a:txBody>
                    <a:bodyPr/>
                    <a:lstStyle/>
                    <a:p>
                      <a:r>
                        <a:rPr lang="fr-CA" dirty="0" err="1" smtClean="0"/>
                        <a:t>subHeadings</a:t>
                      </a:r>
                      <a:endParaRPr lang="fr-CA" dirty="0"/>
                    </a:p>
                  </a:txBody>
                  <a:tcPr/>
                </a:tc>
                <a:tc>
                  <a:txBody>
                    <a:bodyPr/>
                    <a:lstStyle/>
                    <a:p>
                      <a:r>
                        <a:rPr lang="fr-CA" dirty="0" err="1" smtClean="0"/>
                        <a:t>Subtract</a:t>
                      </a:r>
                      <a:r>
                        <a:rPr lang="fr-CA" dirty="0" smtClean="0"/>
                        <a:t> </a:t>
                      </a:r>
                      <a:r>
                        <a:rPr lang="fr-CA" dirty="0" err="1" smtClean="0"/>
                        <a:t>headings</a:t>
                      </a:r>
                      <a:endParaRPr lang="fr-CA" dirty="0"/>
                    </a:p>
                  </a:txBody>
                  <a:tcPr/>
                </a:tc>
                <a:tc>
                  <a:txBody>
                    <a:bodyPr/>
                    <a:lstStyle/>
                    <a:p>
                      <a:endParaRPr lang="fr-CA" dirty="0"/>
                    </a:p>
                  </a:txBody>
                  <a:tcPr/>
                </a:tc>
                <a:extLst>
                  <a:ext uri="{0D108BD9-81ED-4DB2-BD59-A6C34878D82A}">
                    <a16:rowId xmlns:a16="http://schemas.microsoft.com/office/drawing/2014/main" val="3708466705"/>
                  </a:ext>
                </a:extLst>
              </a:tr>
              <a:tr h="370840">
                <a:tc>
                  <a:txBody>
                    <a:bodyPr/>
                    <a:lstStyle/>
                    <a:p>
                      <a:r>
                        <a:rPr lang="fr-CA" dirty="0" err="1" smtClean="0"/>
                        <a:t>tExist</a:t>
                      </a:r>
                      <a:endParaRPr lang="fr-CA" dirty="0"/>
                    </a:p>
                  </a:txBody>
                  <a:tcPr/>
                </a:tc>
                <a:tc>
                  <a:txBody>
                    <a:bodyPr/>
                    <a:lstStyle/>
                    <a:p>
                      <a:r>
                        <a:rPr lang="fr-CA" dirty="0" smtClean="0"/>
                        <a:t>Do the </a:t>
                      </a:r>
                      <a:r>
                        <a:rPr lang="fr-CA" dirty="0" err="1" smtClean="0"/>
                        <a:t>turtle</a:t>
                      </a:r>
                      <a:r>
                        <a:rPr lang="fr-CA" dirty="0" smtClean="0"/>
                        <a:t> </a:t>
                      </a:r>
                      <a:r>
                        <a:rPr lang="fr-CA" dirty="0" err="1" smtClean="0"/>
                        <a:t>exist</a:t>
                      </a:r>
                      <a:r>
                        <a:rPr lang="fr-CA" dirty="0" smtClean="0"/>
                        <a:t>?</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3708751449"/>
                  </a:ext>
                </a:extLst>
              </a:tr>
              <a:tr h="370840">
                <a:tc>
                  <a:txBody>
                    <a:bodyPr/>
                    <a:lstStyle/>
                    <a:p>
                      <a:r>
                        <a:rPr lang="fr-CA" dirty="0" err="1" smtClean="0"/>
                        <a:t>towards</a:t>
                      </a:r>
                      <a:endParaRPr lang="fr-CA" dirty="0"/>
                    </a:p>
                  </a:txBody>
                  <a:tcPr/>
                </a:tc>
                <a:tc>
                  <a:txBody>
                    <a:bodyPr/>
                    <a:lstStyle/>
                    <a:p>
                      <a:r>
                        <a:rPr lang="fr-CA" dirty="0" smtClean="0"/>
                        <a:t>Directions </a:t>
                      </a:r>
                      <a:r>
                        <a:rPr lang="fr-CA" dirty="0" err="1" smtClean="0"/>
                        <a:t>towards</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1294873962"/>
                  </a:ext>
                </a:extLst>
              </a:tr>
              <a:tr h="370840">
                <a:tc>
                  <a:txBody>
                    <a:bodyPr/>
                    <a:lstStyle/>
                    <a:p>
                      <a:r>
                        <a:rPr lang="fr-CA" dirty="0" err="1" smtClean="0"/>
                        <a:t>turtle</a:t>
                      </a:r>
                      <a:endParaRPr lang="fr-CA" dirty="0"/>
                    </a:p>
                  </a:txBody>
                  <a:tcPr/>
                </a:tc>
                <a:tc>
                  <a:txBody>
                    <a:bodyPr/>
                    <a:lstStyle/>
                    <a:p>
                      <a:r>
                        <a:rPr lang="fr-CA" dirty="0" smtClean="0"/>
                        <a:t>Select </a:t>
                      </a:r>
                      <a:r>
                        <a:rPr lang="fr-CA" dirty="0" err="1" smtClean="0"/>
                        <a:t>turtles</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852883205"/>
                  </a:ext>
                </a:extLst>
              </a:tr>
              <a:tr h="370840">
                <a:tc>
                  <a:txBody>
                    <a:bodyPr/>
                    <a:lstStyle/>
                    <a:p>
                      <a:r>
                        <a:rPr lang="fr-CA" dirty="0" smtClean="0"/>
                        <a:t>turtles2spdf</a:t>
                      </a:r>
                      <a:endParaRPr lang="fr-CA" dirty="0"/>
                    </a:p>
                  </a:txBody>
                  <a:tcPr/>
                </a:tc>
                <a:tc>
                  <a:txBody>
                    <a:bodyPr/>
                    <a:lstStyle/>
                    <a:p>
                      <a:r>
                        <a:rPr lang="fr-CA" dirty="0" err="1" smtClean="0"/>
                        <a:t>From</a:t>
                      </a:r>
                      <a:r>
                        <a:rPr lang="fr-CA" dirty="0" smtClean="0"/>
                        <a:t> </a:t>
                      </a:r>
                      <a:r>
                        <a:rPr lang="fr-CA" dirty="0" err="1" smtClean="0"/>
                        <a:t>agentMatrix</a:t>
                      </a:r>
                      <a:r>
                        <a:rPr lang="fr-CA" dirty="0" smtClean="0"/>
                        <a:t> to </a:t>
                      </a:r>
                      <a:r>
                        <a:rPr lang="fr-CA" dirty="0" err="1" smtClean="0"/>
                        <a:t>SpatialPointsDataFrame</a:t>
                      </a:r>
                      <a:endParaRPr lang="fr-CA" dirty="0"/>
                    </a:p>
                  </a:txBody>
                  <a:tcPr/>
                </a:tc>
                <a:tc>
                  <a:txBody>
                    <a:bodyPr/>
                    <a:lstStyle/>
                    <a:p>
                      <a:endParaRPr lang="fr-CA" dirty="0"/>
                    </a:p>
                  </a:txBody>
                  <a:tcPr/>
                </a:tc>
                <a:extLst>
                  <a:ext uri="{0D108BD9-81ED-4DB2-BD59-A6C34878D82A}">
                    <a16:rowId xmlns:a16="http://schemas.microsoft.com/office/drawing/2014/main" val="201784992"/>
                  </a:ext>
                </a:extLst>
              </a:tr>
              <a:tr h="370840">
                <a:tc>
                  <a:txBody>
                    <a:bodyPr/>
                    <a:lstStyle/>
                    <a:p>
                      <a:r>
                        <a:rPr lang="fr-CA" dirty="0" err="1" smtClean="0"/>
                        <a:t>turtlesAt</a:t>
                      </a:r>
                      <a:endParaRPr lang="fr-CA" dirty="0"/>
                    </a:p>
                  </a:txBody>
                  <a:tcPr/>
                </a:tc>
                <a:tc>
                  <a:txBody>
                    <a:bodyPr/>
                    <a:lstStyle/>
                    <a:p>
                      <a:r>
                        <a:rPr lang="fr-CA" dirty="0" err="1" smtClean="0"/>
                        <a:t>Turtles</a:t>
                      </a:r>
                      <a:r>
                        <a:rPr lang="fr-CA" dirty="0" smtClean="0"/>
                        <a:t> at </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1190394604"/>
                  </a:ext>
                </a:extLst>
              </a:tr>
              <a:tr h="370840">
                <a:tc>
                  <a:txBody>
                    <a:bodyPr/>
                    <a:lstStyle/>
                    <a:p>
                      <a:r>
                        <a:rPr lang="en-US" dirty="0" err="1" smtClean="0"/>
                        <a:t>turtleSet</a:t>
                      </a:r>
                      <a:endParaRPr lang="fr-CA" dirty="0"/>
                    </a:p>
                  </a:txBody>
                  <a:tcPr/>
                </a:tc>
                <a:tc>
                  <a:txBody>
                    <a:bodyPr/>
                    <a:lstStyle/>
                    <a:p>
                      <a:r>
                        <a:rPr lang="en-US" dirty="0" smtClean="0"/>
                        <a:t>Create a turtle </a:t>
                      </a:r>
                      <a:r>
                        <a:rPr lang="en-US" dirty="0" err="1" smtClean="0"/>
                        <a:t>agentset</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052540645"/>
                  </a:ext>
                </a:extLst>
              </a:tr>
            </a:tbl>
          </a:graphicData>
        </a:graphic>
      </p:graphicFrame>
    </p:spTree>
    <p:extLst>
      <p:ext uri="{BB962C8B-B14F-4D97-AF65-F5344CB8AC3E}">
        <p14:creationId xmlns:p14="http://schemas.microsoft.com/office/powerpoint/2010/main" val="386507740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8003" y="124408"/>
            <a:ext cx="8596668" cy="1320800"/>
          </a:xfrm>
        </p:spPr>
        <p:txBody>
          <a:bodyPr/>
          <a:lstStyle/>
          <a:p>
            <a:r>
              <a:rPr lang="fr-CA" dirty="0" err="1" smtClean="0"/>
              <a:t>Functions</a:t>
            </a:r>
            <a:endParaRPr lang="fr-CA" dirty="0"/>
          </a:p>
        </p:txBody>
      </p:sp>
      <p:graphicFrame>
        <p:nvGraphicFramePr>
          <p:cNvPr id="5" name="Espace réservé du contenu 4"/>
          <p:cNvGraphicFramePr>
            <a:graphicFrameLocks noGrp="1"/>
          </p:cNvGraphicFramePr>
          <p:nvPr>
            <p:ph idx="1"/>
            <p:extLst/>
          </p:nvPr>
        </p:nvGraphicFramePr>
        <p:xfrm>
          <a:off x="0" y="925597"/>
          <a:ext cx="12191999" cy="3606800"/>
        </p:xfrm>
        <a:graphic>
          <a:graphicData uri="http://schemas.openxmlformats.org/drawingml/2006/table">
            <a:tbl>
              <a:tblPr firstRow="1" bandRow="1">
                <a:tableStyleId>{5C22544A-7EE6-4342-B048-85BDC9FD1C3A}</a:tableStyleId>
              </a:tblPr>
              <a:tblGrid>
                <a:gridCol w="3180668">
                  <a:extLst>
                    <a:ext uri="{9D8B030D-6E8A-4147-A177-3AD203B41FA5}">
                      <a16:colId xmlns:a16="http://schemas.microsoft.com/office/drawing/2014/main" val="4021763284"/>
                    </a:ext>
                  </a:extLst>
                </a:gridCol>
                <a:gridCol w="5431486">
                  <a:extLst>
                    <a:ext uri="{9D8B030D-6E8A-4147-A177-3AD203B41FA5}">
                      <a16:colId xmlns:a16="http://schemas.microsoft.com/office/drawing/2014/main" val="1354996133"/>
                    </a:ext>
                  </a:extLst>
                </a:gridCol>
                <a:gridCol w="3579845">
                  <a:extLst>
                    <a:ext uri="{9D8B030D-6E8A-4147-A177-3AD203B41FA5}">
                      <a16:colId xmlns:a16="http://schemas.microsoft.com/office/drawing/2014/main" val="3618970488"/>
                    </a:ext>
                  </a:extLst>
                </a:gridCol>
              </a:tblGrid>
              <a:tr h="370840">
                <a:tc>
                  <a:txBody>
                    <a:bodyPr/>
                    <a:lstStyle/>
                    <a:p>
                      <a:r>
                        <a:rPr lang="fr-CA" dirty="0" err="1" smtClean="0"/>
                        <a:t>Function</a:t>
                      </a:r>
                      <a:r>
                        <a:rPr lang="fr-CA" dirty="0" smtClean="0"/>
                        <a:t> </a:t>
                      </a:r>
                      <a:r>
                        <a:rPr lang="fr-CA" dirty="0" err="1" smtClean="0"/>
                        <a:t>name</a:t>
                      </a:r>
                      <a:endParaRPr lang="fr-CA" dirty="0"/>
                    </a:p>
                  </a:txBody>
                  <a:tcPr/>
                </a:tc>
                <a:tc>
                  <a:txBody>
                    <a:bodyPr/>
                    <a:lstStyle/>
                    <a:p>
                      <a:r>
                        <a:rPr lang="fr-CA" dirty="0" smtClean="0"/>
                        <a:t>Description</a:t>
                      </a:r>
                      <a:endParaRPr lang="fr-CA" dirty="0"/>
                    </a:p>
                  </a:txBody>
                  <a:tcPr/>
                </a:tc>
                <a:tc>
                  <a:txBody>
                    <a:bodyPr/>
                    <a:lstStyle/>
                    <a:p>
                      <a:r>
                        <a:rPr lang="fr-CA" dirty="0" smtClean="0"/>
                        <a:t>Topic</a:t>
                      </a:r>
                      <a:endParaRPr lang="fr-CA" dirty="0"/>
                    </a:p>
                  </a:txBody>
                  <a:tcPr/>
                </a:tc>
                <a:extLst>
                  <a:ext uri="{0D108BD9-81ED-4DB2-BD59-A6C34878D82A}">
                    <a16:rowId xmlns:a16="http://schemas.microsoft.com/office/drawing/2014/main" val="2840696690"/>
                  </a:ext>
                </a:extLst>
              </a:tr>
              <a:tr h="370840">
                <a:tc>
                  <a:txBody>
                    <a:bodyPr/>
                    <a:lstStyle/>
                    <a:p>
                      <a:r>
                        <a:rPr lang="fr-CA" dirty="0" err="1" smtClean="0"/>
                        <a:t>turtlesOn</a:t>
                      </a:r>
                      <a:endParaRPr lang="fr-CA" dirty="0"/>
                    </a:p>
                  </a:txBody>
                  <a:tcPr/>
                </a:tc>
                <a:tc>
                  <a:txBody>
                    <a:bodyPr/>
                    <a:lstStyle/>
                    <a:p>
                      <a:r>
                        <a:rPr lang="fr-CA" dirty="0" err="1" smtClean="0"/>
                        <a:t>Turtles</a:t>
                      </a:r>
                      <a:r>
                        <a:rPr lang="fr-CA" dirty="0" smtClean="0"/>
                        <a:t> on</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4147643173"/>
                  </a:ext>
                </a:extLst>
              </a:tr>
              <a:tr h="370840">
                <a:tc>
                  <a:txBody>
                    <a:bodyPr/>
                    <a:lstStyle/>
                    <a:p>
                      <a:r>
                        <a:rPr lang="fr-CA" dirty="0" err="1" smtClean="0"/>
                        <a:t>turtlesOwn</a:t>
                      </a:r>
                      <a:endParaRPr lang="fr-CA" dirty="0"/>
                    </a:p>
                  </a:txBody>
                  <a:tcPr/>
                </a:tc>
                <a:tc>
                  <a:txBody>
                    <a:bodyPr/>
                    <a:lstStyle/>
                    <a:p>
                      <a:r>
                        <a:rPr lang="fr-CA" dirty="0" smtClean="0"/>
                        <a:t>New </a:t>
                      </a:r>
                      <a:r>
                        <a:rPr lang="fr-CA" dirty="0" err="1" smtClean="0"/>
                        <a:t>turtles</a:t>
                      </a:r>
                      <a:r>
                        <a:rPr lang="fr-CA" dirty="0" smtClean="0"/>
                        <a:t> variable </a:t>
                      </a:r>
                      <a:endParaRPr lang="fr-CA" dirty="0"/>
                    </a:p>
                  </a:txBody>
                  <a:tcPr/>
                </a:tc>
                <a:tc>
                  <a:txBody>
                    <a:bodyPr/>
                    <a:lstStyle/>
                    <a:p>
                      <a:endParaRPr lang="fr-CA" dirty="0"/>
                    </a:p>
                  </a:txBody>
                  <a:tcPr/>
                </a:tc>
                <a:extLst>
                  <a:ext uri="{0D108BD9-81ED-4DB2-BD59-A6C34878D82A}">
                    <a16:rowId xmlns:a16="http://schemas.microsoft.com/office/drawing/2014/main" val="1889781520"/>
                  </a:ext>
                </a:extLst>
              </a:tr>
              <a:tr h="370840">
                <a:tc>
                  <a:txBody>
                    <a:bodyPr/>
                    <a:lstStyle/>
                    <a:p>
                      <a:r>
                        <a:rPr lang="fr-CA" dirty="0" err="1" smtClean="0"/>
                        <a:t>uphill</a:t>
                      </a:r>
                      <a:endParaRPr lang="fr-CA" dirty="0"/>
                    </a:p>
                  </a:txBody>
                  <a:tcPr/>
                </a:tc>
                <a:tc>
                  <a:txBody>
                    <a:bodyPr/>
                    <a:lstStyle/>
                    <a:p>
                      <a:r>
                        <a:rPr lang="fr-CA" dirty="0" smtClean="0"/>
                        <a:t>Move </a:t>
                      </a:r>
                      <a:r>
                        <a:rPr lang="fr-CA" dirty="0" err="1" smtClean="0"/>
                        <a:t>uphill</a:t>
                      </a:r>
                      <a:r>
                        <a:rPr lang="fr-CA" dirty="0" smtClean="0"/>
                        <a:t> </a:t>
                      </a:r>
                      <a:endParaRPr lang="fr-CA" dirty="0"/>
                    </a:p>
                  </a:txBody>
                  <a:tcPr/>
                </a:tc>
                <a:tc>
                  <a:txBody>
                    <a:bodyPr/>
                    <a:lstStyle/>
                    <a:p>
                      <a:r>
                        <a:rPr lang="fr-CA" dirty="0" err="1" smtClean="0"/>
                        <a:t>Movement</a:t>
                      </a:r>
                      <a:endParaRPr lang="fr-CA" dirty="0"/>
                    </a:p>
                  </a:txBody>
                  <a:tcPr/>
                </a:tc>
                <a:extLst>
                  <a:ext uri="{0D108BD9-81ED-4DB2-BD59-A6C34878D82A}">
                    <a16:rowId xmlns:a16="http://schemas.microsoft.com/office/drawing/2014/main" val="2143907086"/>
                  </a:ext>
                </a:extLst>
              </a:tr>
              <a:tr h="370840">
                <a:tc>
                  <a:txBody>
                    <a:bodyPr/>
                    <a:lstStyle/>
                    <a:p>
                      <a:r>
                        <a:rPr lang="fr-CA" dirty="0" err="1" smtClean="0"/>
                        <a:t>withMax</a:t>
                      </a:r>
                      <a:endParaRPr lang="fr-CA" dirty="0"/>
                    </a:p>
                  </a:txBody>
                  <a:tcPr/>
                </a:tc>
                <a:tc>
                  <a:txBody>
                    <a:bodyPr/>
                    <a:lstStyle/>
                    <a:p>
                      <a:r>
                        <a:rPr lang="fr-CA" dirty="0" smtClean="0"/>
                        <a:t>Agents </a:t>
                      </a:r>
                      <a:r>
                        <a:rPr lang="fr-CA" dirty="0" err="1" smtClean="0"/>
                        <a:t>with</a:t>
                      </a:r>
                      <a:r>
                        <a:rPr lang="fr-CA" dirty="0" smtClean="0"/>
                        <a:t> maximum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3776933687"/>
                  </a:ext>
                </a:extLst>
              </a:tr>
              <a:tr h="370840">
                <a:tc>
                  <a:txBody>
                    <a:bodyPr/>
                    <a:lstStyle/>
                    <a:p>
                      <a:r>
                        <a:rPr lang="fr-CA" dirty="0" err="1" smtClean="0"/>
                        <a:t>withMin</a:t>
                      </a:r>
                      <a:endParaRPr lang="fr-CA" dirty="0"/>
                    </a:p>
                  </a:txBody>
                  <a:tcPr/>
                </a:tc>
                <a:tc>
                  <a:txBody>
                    <a:bodyPr/>
                    <a:lstStyle/>
                    <a:p>
                      <a:r>
                        <a:rPr lang="fr-CA" dirty="0" smtClean="0"/>
                        <a:t>Agents </a:t>
                      </a:r>
                      <a:r>
                        <a:rPr lang="fr-CA" dirty="0" err="1" smtClean="0"/>
                        <a:t>with</a:t>
                      </a:r>
                      <a:r>
                        <a:rPr lang="fr-CA" dirty="0" smtClean="0"/>
                        <a:t> minimum</a:t>
                      </a:r>
                      <a:endParaRPr lang="fr-CA" dirty="0"/>
                    </a:p>
                  </a:txBody>
                  <a:tcPr/>
                </a:tc>
                <a:tc>
                  <a:txBody>
                    <a:bodyPr/>
                    <a:lstStyle/>
                    <a:p>
                      <a:r>
                        <a:rPr lang="fr-CA" dirty="0" err="1" smtClean="0"/>
                        <a:t>Selection</a:t>
                      </a:r>
                      <a:endParaRPr lang="fr-CA" dirty="0"/>
                    </a:p>
                  </a:txBody>
                  <a:tcPr/>
                </a:tc>
                <a:extLst>
                  <a:ext uri="{0D108BD9-81ED-4DB2-BD59-A6C34878D82A}">
                    <a16:rowId xmlns:a16="http://schemas.microsoft.com/office/drawing/2014/main" val="2636289585"/>
                  </a:ext>
                </a:extLst>
              </a:tr>
              <a:tr h="370840">
                <a:tc>
                  <a:txBody>
                    <a:bodyPr/>
                    <a:lstStyle/>
                    <a:p>
                      <a:r>
                        <a:rPr lang="en-US" dirty="0" smtClean="0"/>
                        <a:t>world2raster</a:t>
                      </a:r>
                      <a:endParaRPr lang="fr-CA" dirty="0"/>
                    </a:p>
                  </a:txBody>
                  <a:tcPr/>
                </a:tc>
                <a:tc>
                  <a:txBody>
                    <a:bodyPr/>
                    <a:lstStyle/>
                    <a:p>
                      <a:r>
                        <a:rPr lang="en-US" dirty="0" smtClean="0"/>
                        <a:t>Convert a </a:t>
                      </a:r>
                      <a:r>
                        <a:rPr lang="en-US" dirty="0" err="1" smtClean="0"/>
                        <a:t>worldMatrix</a:t>
                      </a:r>
                      <a:r>
                        <a:rPr lang="en-US" dirty="0" smtClean="0"/>
                        <a:t> or </a:t>
                      </a:r>
                      <a:r>
                        <a:rPr lang="en-US" dirty="0" err="1" smtClean="0"/>
                        <a:t>worldArray</a:t>
                      </a:r>
                      <a:r>
                        <a:rPr lang="en-US" dirty="0" smtClean="0"/>
                        <a:t> object into a Raster* object</a:t>
                      </a:r>
                      <a:endParaRPr lang="fr-CA" dirty="0"/>
                    </a:p>
                  </a:txBody>
                  <a:tcPr/>
                </a:tc>
                <a:tc>
                  <a:txBody>
                    <a:bodyPr/>
                    <a:lstStyle/>
                    <a:p>
                      <a:endParaRPr lang="fr-CA" dirty="0"/>
                    </a:p>
                  </a:txBody>
                  <a:tcPr/>
                </a:tc>
                <a:extLst>
                  <a:ext uri="{0D108BD9-81ED-4DB2-BD59-A6C34878D82A}">
                    <a16:rowId xmlns:a16="http://schemas.microsoft.com/office/drawing/2014/main" val="4036632942"/>
                  </a:ext>
                </a:extLst>
              </a:tr>
              <a:tr h="370840">
                <a:tc>
                  <a:txBody>
                    <a:bodyPr/>
                    <a:lstStyle/>
                    <a:p>
                      <a:r>
                        <a:rPr lang="fr-CA" dirty="0" err="1" smtClean="0"/>
                        <a:t>worldHeight</a:t>
                      </a:r>
                      <a:endParaRPr lang="fr-CA" dirty="0"/>
                    </a:p>
                  </a:txBody>
                  <a:tcPr/>
                </a:tc>
                <a:tc>
                  <a:txBody>
                    <a:bodyPr/>
                    <a:lstStyle/>
                    <a:p>
                      <a:r>
                        <a:rPr lang="fr-CA" dirty="0" smtClean="0"/>
                        <a:t>World </a:t>
                      </a:r>
                      <a:r>
                        <a:rPr lang="fr-CA" dirty="0" err="1" smtClean="0"/>
                        <a:t>height</a:t>
                      </a:r>
                      <a:endParaRPr lang="fr-CA" dirty="0"/>
                    </a:p>
                  </a:txBody>
                  <a:tcPr/>
                </a:tc>
                <a:tc>
                  <a:txBody>
                    <a:bodyPr/>
                    <a:lstStyle/>
                    <a:p>
                      <a:endParaRPr lang="fr-CA" dirty="0"/>
                    </a:p>
                  </a:txBody>
                  <a:tcPr/>
                </a:tc>
                <a:extLst>
                  <a:ext uri="{0D108BD9-81ED-4DB2-BD59-A6C34878D82A}">
                    <a16:rowId xmlns:a16="http://schemas.microsoft.com/office/drawing/2014/main" val="2557347693"/>
                  </a:ext>
                </a:extLst>
              </a:tr>
              <a:tr h="370840">
                <a:tc>
                  <a:txBody>
                    <a:bodyPr/>
                    <a:lstStyle/>
                    <a:p>
                      <a:r>
                        <a:rPr lang="fr-CA" dirty="0" err="1" smtClean="0"/>
                        <a:t>worldWidth</a:t>
                      </a:r>
                      <a:endParaRPr lang="fr-CA" dirty="0"/>
                    </a:p>
                  </a:txBody>
                  <a:tcPr/>
                </a:tc>
                <a:tc>
                  <a:txBody>
                    <a:bodyPr/>
                    <a:lstStyle/>
                    <a:p>
                      <a:r>
                        <a:rPr lang="fr-CA" dirty="0" smtClean="0"/>
                        <a:t>World </a:t>
                      </a:r>
                      <a:r>
                        <a:rPr lang="fr-CA" dirty="0" err="1" smtClean="0"/>
                        <a:t>width</a:t>
                      </a:r>
                      <a:r>
                        <a:rPr lang="fr-CA" dirty="0" smtClean="0"/>
                        <a:t> </a:t>
                      </a:r>
                      <a:endParaRPr lang="fr-CA"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fr-CA" dirty="0" smtClean="0"/>
                    </a:p>
                  </a:txBody>
                  <a:tcPr/>
                </a:tc>
                <a:extLst>
                  <a:ext uri="{0D108BD9-81ED-4DB2-BD59-A6C34878D82A}">
                    <a16:rowId xmlns:a16="http://schemas.microsoft.com/office/drawing/2014/main" val="790782766"/>
                  </a:ext>
                </a:extLst>
              </a:tr>
            </a:tbl>
          </a:graphicData>
        </a:graphic>
      </p:graphicFrame>
    </p:spTree>
    <p:extLst>
      <p:ext uri="{BB962C8B-B14F-4D97-AF65-F5344CB8AC3E}">
        <p14:creationId xmlns:p14="http://schemas.microsoft.com/office/powerpoint/2010/main" val="3814555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930400"/>
            <a:ext cx="9273490" cy="5120640"/>
          </a:xfrm>
        </p:spPr>
        <p:txBody>
          <a:bodyPr>
            <a:normAutofit/>
          </a:bodyPr>
          <a:lstStyle/>
          <a:p>
            <a:r>
              <a:rPr lang="fr-FR" sz="2400" smtClean="0"/>
              <a:t>Resources</a:t>
            </a:r>
            <a:endParaRPr lang="fr-FR" sz="2400" dirty="0"/>
          </a:p>
          <a:p>
            <a:pPr lvl="1"/>
            <a:r>
              <a:rPr lang="fr-FR" sz="2000" dirty="0" err="1"/>
              <a:t>Beginner</a:t>
            </a:r>
            <a:r>
              <a:rPr lang="fr-FR" sz="2000" dirty="0"/>
              <a:t> guide </a:t>
            </a:r>
            <a:r>
              <a:rPr lang="fr-FR" sz="2000" dirty="0">
                <a:hlinkClick r:id="rId2"/>
              </a:rPr>
              <a:t>http://</a:t>
            </a:r>
            <a:r>
              <a:rPr lang="fr-FR" sz="2000" dirty="0" smtClean="0">
                <a:hlinkClick r:id="rId2"/>
              </a:rPr>
              <a:t>netlogor.predictiveecology.org/articles/ProgrammingGuide.html</a:t>
            </a:r>
            <a:endParaRPr lang="fr-FR" sz="2000" dirty="0"/>
          </a:p>
          <a:p>
            <a:pPr lvl="1"/>
            <a:r>
              <a:rPr lang="fr-FR" sz="2000" dirty="0" err="1"/>
              <a:t>Dictionnary</a:t>
            </a:r>
            <a:r>
              <a:rPr lang="fr-FR" sz="2000" dirty="0"/>
              <a:t> </a:t>
            </a:r>
            <a:r>
              <a:rPr lang="fr-FR" sz="2000" dirty="0" err="1"/>
              <a:t>NetLogo</a:t>
            </a:r>
            <a:r>
              <a:rPr lang="fr-FR" sz="2000" dirty="0"/>
              <a:t> &lt;=&gt; </a:t>
            </a:r>
            <a:r>
              <a:rPr lang="fr-FR" sz="2000" dirty="0" err="1" smtClean="0"/>
              <a:t>NetLogoR</a:t>
            </a:r>
            <a:r>
              <a:rPr lang="fr-FR" sz="2000" dirty="0"/>
              <a:t> </a:t>
            </a:r>
            <a:r>
              <a:rPr lang="fr-FR" sz="2000" dirty="0">
                <a:hlinkClick r:id="rId3"/>
              </a:rPr>
              <a:t>http://</a:t>
            </a:r>
            <a:r>
              <a:rPr lang="fr-FR" sz="2000" dirty="0" smtClean="0">
                <a:hlinkClick r:id="rId3"/>
              </a:rPr>
              <a:t>netlogor.predictiveecology.org/articles/NLR-Dictionary.html</a:t>
            </a:r>
            <a:endParaRPr lang="fr-FR" sz="2000" dirty="0" smtClean="0"/>
          </a:p>
          <a:p>
            <a:endParaRPr lang="fr-FR" sz="2400" dirty="0"/>
          </a:p>
          <a:p>
            <a:r>
              <a:rPr lang="fr-FR" sz="2400" dirty="0" smtClean="0"/>
              <a:t>3 </a:t>
            </a:r>
            <a:r>
              <a:rPr lang="fr-FR" sz="2400" dirty="0"/>
              <a:t>model </a:t>
            </a:r>
            <a:r>
              <a:rPr lang="fr-FR" sz="2400" dirty="0" err="1"/>
              <a:t>examples</a:t>
            </a:r>
            <a:endParaRPr lang="fr-FR" sz="2400" dirty="0"/>
          </a:p>
          <a:p>
            <a:pPr lvl="1"/>
            <a:r>
              <a:rPr lang="fr-FR" sz="2000" dirty="0" err="1"/>
              <a:t>Butterfly</a:t>
            </a:r>
            <a:r>
              <a:rPr lang="fr-FR" sz="2000" dirty="0"/>
              <a:t> </a:t>
            </a:r>
            <a:r>
              <a:rPr lang="fr-FR" sz="2000" dirty="0" err="1"/>
              <a:t>Hilltopping</a:t>
            </a:r>
            <a:endParaRPr lang="fr-FR" sz="2000" dirty="0"/>
          </a:p>
          <a:p>
            <a:pPr lvl="1"/>
            <a:r>
              <a:rPr lang="fr-FR" sz="2000" dirty="0" err="1"/>
              <a:t>Ants</a:t>
            </a:r>
            <a:endParaRPr lang="fr-FR" sz="2000" dirty="0"/>
          </a:p>
          <a:p>
            <a:pPr lvl="1"/>
            <a:r>
              <a:rPr lang="fr-FR" sz="2000" dirty="0"/>
              <a:t>Wolf </a:t>
            </a:r>
            <a:r>
              <a:rPr lang="fr-FR" sz="2000" dirty="0" err="1"/>
              <a:t>Sheep</a:t>
            </a:r>
            <a:r>
              <a:rPr lang="fr-FR" sz="2000" dirty="0"/>
              <a:t> </a:t>
            </a:r>
            <a:r>
              <a:rPr lang="fr-FR" sz="2000" dirty="0" err="1" smtClean="0"/>
              <a:t>Predation</a:t>
            </a:r>
            <a:endParaRPr lang="fr-FR" sz="2000" dirty="0"/>
          </a:p>
        </p:txBody>
      </p:sp>
    </p:spTree>
    <p:extLst>
      <p:ext uri="{BB962C8B-B14F-4D97-AF65-F5344CB8AC3E}">
        <p14:creationId xmlns:p14="http://schemas.microsoft.com/office/powerpoint/2010/main" val="394988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grpSp>
        <p:nvGrpSpPr>
          <p:cNvPr id="7" name="Groupe 6"/>
          <p:cNvGrpSpPr/>
          <p:nvPr/>
        </p:nvGrpSpPr>
        <p:grpSpPr>
          <a:xfrm>
            <a:off x="2582694" y="1590602"/>
            <a:ext cx="5837334" cy="4590119"/>
            <a:chOff x="1647273" y="1804404"/>
            <a:chExt cx="5292587" cy="4302744"/>
          </a:xfrm>
        </p:grpSpPr>
        <p:cxnSp>
          <p:nvCxnSpPr>
            <p:cNvPr id="8" name="Connecteur droit avec flèche 7"/>
            <p:cNvCxnSpPr>
              <a:endCxn id="12" idx="1"/>
            </p:cNvCxnSpPr>
            <p:nvPr/>
          </p:nvCxnSpPr>
          <p:spPr>
            <a:xfrm>
              <a:off x="2943417" y="4142729"/>
              <a:ext cx="93455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Ellipse 8"/>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 name="ZoneTexte 9"/>
            <p:cNvSpPr txBox="1"/>
            <p:nvPr/>
          </p:nvSpPr>
          <p:spPr>
            <a:xfrm>
              <a:off x="4065891" y="2733928"/>
              <a:ext cx="1440160" cy="369332"/>
            </a:xfrm>
            <a:prstGeom prst="rect">
              <a:avLst/>
            </a:prstGeom>
            <a:noFill/>
          </p:spPr>
          <p:txBody>
            <a:bodyPr wrap="square" rtlCol="0">
              <a:spAutoFit/>
            </a:bodyPr>
            <a:lstStyle/>
            <a:p>
              <a:pPr algn="ctr"/>
              <a:r>
                <a:rPr lang="fr-FR" dirty="0" err="1" smtClean="0"/>
                <a:t>Butterflies</a:t>
              </a:r>
              <a:endParaRPr lang="fr-FR" dirty="0"/>
            </a:p>
          </p:txBody>
        </p:sp>
        <p:sp>
          <p:nvSpPr>
            <p:cNvPr id="11" name="Rectangle 10"/>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ZoneTexte 11"/>
            <p:cNvSpPr txBox="1"/>
            <p:nvPr/>
          </p:nvSpPr>
          <p:spPr>
            <a:xfrm>
              <a:off x="3877967" y="3958063"/>
              <a:ext cx="1808103" cy="369332"/>
            </a:xfrm>
            <a:prstGeom prst="rect">
              <a:avLst/>
            </a:prstGeom>
            <a:noFill/>
          </p:spPr>
          <p:txBody>
            <a:bodyPr wrap="square" rtlCol="0">
              <a:spAutoFit/>
            </a:bodyPr>
            <a:lstStyle/>
            <a:p>
              <a:pPr algn="ctr"/>
              <a:r>
                <a:rPr lang="fr-FR" dirty="0" smtClean="0"/>
                <a:t>MOVEMENT</a:t>
              </a:r>
              <a:endParaRPr lang="fr-FR" dirty="0"/>
            </a:p>
          </p:txBody>
        </p:sp>
        <p:cxnSp>
          <p:nvCxnSpPr>
            <p:cNvPr id="13" name="Connecteur droit avec flèche 12"/>
            <p:cNvCxnSpPr>
              <a:stCxn id="9" idx="4"/>
              <a:endCxn id="11"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Connecteur en angle 13"/>
            <p:cNvCxnSpPr>
              <a:stCxn id="11" idx="2"/>
              <a:endCxn id="9"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ZoneTexte 14"/>
            <p:cNvSpPr txBox="1"/>
            <p:nvPr/>
          </p:nvSpPr>
          <p:spPr>
            <a:xfrm>
              <a:off x="5686070" y="1804404"/>
              <a:ext cx="1253790" cy="369332"/>
            </a:xfrm>
            <a:prstGeom prst="rect">
              <a:avLst/>
            </a:prstGeom>
            <a:noFill/>
          </p:spPr>
          <p:txBody>
            <a:bodyPr wrap="square" rtlCol="0">
              <a:spAutoFit/>
            </a:bodyPr>
            <a:lstStyle/>
            <a:p>
              <a:r>
                <a:rPr lang="fr-CA" dirty="0" err="1" smtClean="0"/>
                <a:t>Repeat</a:t>
              </a:r>
              <a:endParaRPr lang="fr-FR" dirty="0"/>
            </a:p>
          </p:txBody>
        </p:sp>
        <p:sp>
          <p:nvSpPr>
            <p:cNvPr id="16" name="Organigramme : Données 15"/>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p:cNvSpPr txBox="1"/>
            <p:nvPr/>
          </p:nvSpPr>
          <p:spPr>
            <a:xfrm>
              <a:off x="1867248" y="3993266"/>
              <a:ext cx="1440160" cy="369332"/>
            </a:xfrm>
            <a:prstGeom prst="rect">
              <a:avLst/>
            </a:prstGeom>
            <a:noFill/>
          </p:spPr>
          <p:txBody>
            <a:bodyPr wrap="square" rtlCol="0">
              <a:spAutoFit/>
            </a:bodyPr>
            <a:lstStyle/>
            <a:p>
              <a:pPr algn="ctr"/>
              <a:r>
                <a:rPr lang="en-US" b="1" dirty="0" smtClean="0"/>
                <a:t>Habitat</a:t>
              </a:r>
              <a:endParaRPr lang="en-US" b="1" dirty="0"/>
            </a:p>
          </p:txBody>
        </p:sp>
        <p:pic>
          <p:nvPicPr>
            <p:cNvPr id="18" name="Image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20" name="ZoneTexte 19"/>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52157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2144108"/>
            <a:ext cx="8596668" cy="4033886"/>
          </a:xfrm>
        </p:spPr>
        <p:txBody>
          <a:bodyPr/>
          <a:lstStyle/>
          <a:p>
            <a:r>
              <a:rPr lang="en-US" sz="2000" dirty="0"/>
              <a:t>Rules at the individual level</a:t>
            </a:r>
          </a:p>
          <a:p>
            <a:r>
              <a:rPr lang="en-US" sz="2000" dirty="0"/>
              <a:t>Emergence of patterns at the population level</a:t>
            </a:r>
          </a:p>
          <a:p>
            <a:pPr lvl="1"/>
            <a:r>
              <a:rPr lang="en-US" sz="1800" dirty="0"/>
              <a:t>E.g., migration route</a:t>
            </a:r>
          </a:p>
          <a:p>
            <a:endParaRPr lang="fr-CA" dirty="0"/>
          </a:p>
        </p:txBody>
      </p:sp>
      <p:sp>
        <p:nvSpPr>
          <p:cNvPr id="5" name="Rectangle 4"/>
          <p:cNvSpPr/>
          <p:nvPr/>
        </p:nvSpPr>
        <p:spPr>
          <a:xfrm>
            <a:off x="4368978" y="1893104"/>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ZoneTexte 5"/>
          <p:cNvSpPr txBox="1"/>
          <p:nvPr/>
        </p:nvSpPr>
        <p:spPr>
          <a:xfrm>
            <a:off x="4361074" y="2068477"/>
            <a:ext cx="1808103" cy="369332"/>
          </a:xfrm>
          <a:prstGeom prst="rect">
            <a:avLst/>
          </a:prstGeom>
          <a:noFill/>
        </p:spPr>
        <p:txBody>
          <a:bodyPr wrap="square" rtlCol="0">
            <a:spAutoFit/>
          </a:bodyPr>
          <a:lstStyle/>
          <a:p>
            <a:pPr algn="ctr"/>
            <a:r>
              <a:rPr lang="fr-FR" b="1" dirty="0" smtClean="0"/>
              <a:t>MOVEMENT</a:t>
            </a:r>
            <a:endParaRPr lang="fr-FR" b="1" dirty="0"/>
          </a:p>
        </p:txBody>
      </p:sp>
      <p:pic>
        <p:nvPicPr>
          <p:cNvPr id="8"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4717" t="7130" r="2831" b="6084"/>
          <a:stretch/>
        </p:blipFill>
        <p:spPr>
          <a:xfrm>
            <a:off x="3851165" y="2979653"/>
            <a:ext cx="4490606" cy="3803268"/>
          </a:xfrm>
          <a:prstGeom prst="rect">
            <a:avLst/>
          </a:prstGeom>
        </p:spPr>
      </p:pic>
    </p:spTree>
    <p:extLst>
      <p:ext uri="{BB962C8B-B14F-4D97-AF65-F5344CB8AC3E}">
        <p14:creationId xmlns:p14="http://schemas.microsoft.com/office/powerpoint/2010/main" val="107909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SE-IBM</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a:t>
            </a:r>
            <a:r>
              <a:rPr lang="fr-FR" dirty="0" smtClean="0">
                <a:latin typeface="Times New Roman" panose="02020603050405020304" pitchFamily="18" charset="0"/>
                <a:cs typeface="Times New Roman" panose="02020603050405020304" pitchFamily="18" charset="0"/>
              </a:rPr>
              <a:t>Grimm, 2012</a:t>
            </a:r>
            <a:endParaRPr lang="fr-FR" dirty="0">
              <a:latin typeface="Times New Roman" panose="02020603050405020304" pitchFamily="18" charset="0"/>
              <a:cs typeface="Times New Roman" panose="02020603050405020304" pitchFamily="18" charset="0"/>
            </a:endParaRPr>
          </a:p>
        </p:txBody>
      </p:sp>
      <p:sp>
        <p:nvSpPr>
          <p:cNvPr id="4" name="Espace réservé du contenu 2"/>
          <p:cNvSpPr>
            <a:spLocks noGrp="1"/>
          </p:cNvSpPr>
          <p:nvPr>
            <p:ph idx="1"/>
          </p:nvPr>
        </p:nvSpPr>
        <p:spPr>
          <a:xfrm>
            <a:off x="677334" y="1948185"/>
            <a:ext cx="8596668" cy="4033886"/>
          </a:xfrm>
        </p:spPr>
        <p:txBody>
          <a:bodyPr/>
          <a:lstStyle/>
          <a:p>
            <a:r>
              <a:rPr lang="en-US" sz="2000" dirty="0"/>
              <a:t>Influence of the environment in the individual’s decisions</a:t>
            </a:r>
          </a:p>
          <a:p>
            <a:endParaRPr lang="fr-CA" dirty="0"/>
          </a:p>
        </p:txBody>
      </p:sp>
      <p:grpSp>
        <p:nvGrpSpPr>
          <p:cNvPr id="22" name="Groupe 21"/>
          <p:cNvGrpSpPr/>
          <p:nvPr/>
        </p:nvGrpSpPr>
        <p:grpSpPr>
          <a:xfrm>
            <a:off x="2361977" y="2540621"/>
            <a:ext cx="4946301" cy="3889466"/>
            <a:chOff x="1647273" y="1804404"/>
            <a:chExt cx="5292587" cy="4302744"/>
          </a:xfrm>
        </p:grpSpPr>
        <p:cxnSp>
          <p:nvCxnSpPr>
            <p:cNvPr id="23" name="Connecteur droit avec flèche 22"/>
            <p:cNvCxnSpPr>
              <a:endCxn id="27" idx="1"/>
            </p:cNvCxnSpPr>
            <p:nvPr/>
          </p:nvCxnSpPr>
          <p:spPr>
            <a:xfrm>
              <a:off x="2943417" y="4142729"/>
              <a:ext cx="934550" cy="2597"/>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Ellipse 23"/>
            <p:cNvSpPr/>
            <p:nvPr/>
          </p:nvSpPr>
          <p:spPr>
            <a:xfrm>
              <a:off x="4065891" y="2558554"/>
              <a:ext cx="1440160" cy="720080"/>
            </a:xfrm>
            <a:prstGeom prst="ellipse">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5" name="ZoneTexte 24"/>
            <p:cNvSpPr txBox="1"/>
            <p:nvPr/>
          </p:nvSpPr>
          <p:spPr>
            <a:xfrm>
              <a:off x="4065891" y="2733928"/>
              <a:ext cx="1440159" cy="374527"/>
            </a:xfrm>
            <a:prstGeom prst="rect">
              <a:avLst/>
            </a:prstGeom>
            <a:noFill/>
          </p:spPr>
          <p:txBody>
            <a:bodyPr wrap="square" rtlCol="0">
              <a:spAutoFit/>
            </a:bodyPr>
            <a:lstStyle/>
            <a:p>
              <a:pPr algn="ctr"/>
              <a:r>
                <a:rPr lang="fr-FR" sz="1600" dirty="0" err="1" smtClean="0"/>
                <a:t>Butterflies</a:t>
              </a:r>
              <a:endParaRPr lang="fr-FR" sz="1600" dirty="0"/>
            </a:p>
          </p:txBody>
        </p:sp>
        <p:sp>
          <p:nvSpPr>
            <p:cNvPr id="26" name="Rectangle 25"/>
            <p:cNvSpPr/>
            <p:nvPr/>
          </p:nvSpPr>
          <p:spPr>
            <a:xfrm>
              <a:off x="3885871" y="3782690"/>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7" name="ZoneTexte 26"/>
            <p:cNvSpPr txBox="1"/>
            <p:nvPr/>
          </p:nvSpPr>
          <p:spPr>
            <a:xfrm>
              <a:off x="3877967" y="3958063"/>
              <a:ext cx="1808103" cy="374527"/>
            </a:xfrm>
            <a:prstGeom prst="rect">
              <a:avLst/>
            </a:prstGeom>
            <a:noFill/>
          </p:spPr>
          <p:txBody>
            <a:bodyPr wrap="square" rtlCol="0">
              <a:spAutoFit/>
            </a:bodyPr>
            <a:lstStyle/>
            <a:p>
              <a:pPr algn="ctr"/>
              <a:r>
                <a:rPr lang="fr-FR" sz="1600" dirty="0" smtClean="0"/>
                <a:t>MOVEMENT</a:t>
              </a:r>
              <a:endParaRPr lang="fr-FR" sz="1600" dirty="0"/>
            </a:p>
          </p:txBody>
        </p:sp>
        <p:cxnSp>
          <p:nvCxnSpPr>
            <p:cNvPr id="28" name="Connecteur droit avec flèche 27"/>
            <p:cNvCxnSpPr>
              <a:stCxn id="24" idx="4"/>
              <a:endCxn id="26" idx="0"/>
            </p:cNvCxnSpPr>
            <p:nvPr/>
          </p:nvCxnSpPr>
          <p:spPr>
            <a:xfrm>
              <a:off x="4785971" y="3278634"/>
              <a:ext cx="0" cy="504056"/>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Connecteur en angle 28"/>
            <p:cNvCxnSpPr>
              <a:stCxn id="26" idx="2"/>
              <a:endCxn id="24" idx="0"/>
            </p:cNvCxnSpPr>
            <p:nvPr/>
          </p:nvCxnSpPr>
          <p:spPr>
            <a:xfrm rot="5400000" flipH="1">
              <a:off x="3813863" y="3530662"/>
              <a:ext cx="1944216" cy="12700"/>
            </a:xfrm>
            <a:prstGeom prst="bentConnector5">
              <a:avLst>
                <a:gd name="adj1" fmla="val -30299"/>
                <a:gd name="adj2" fmla="val -16312598"/>
                <a:gd name="adj3" fmla="val 117332"/>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ZoneTexte 29"/>
            <p:cNvSpPr txBox="1"/>
            <p:nvPr/>
          </p:nvSpPr>
          <p:spPr>
            <a:xfrm>
              <a:off x="5686070" y="1804404"/>
              <a:ext cx="1253790" cy="374527"/>
            </a:xfrm>
            <a:prstGeom prst="rect">
              <a:avLst/>
            </a:prstGeom>
            <a:noFill/>
          </p:spPr>
          <p:txBody>
            <a:bodyPr wrap="square" rtlCol="0">
              <a:spAutoFit/>
            </a:bodyPr>
            <a:lstStyle/>
            <a:p>
              <a:r>
                <a:rPr lang="fr-CA" sz="1600" dirty="0" err="1" smtClean="0"/>
                <a:t>Repeat</a:t>
              </a:r>
              <a:endParaRPr lang="fr-FR" sz="1600" dirty="0"/>
            </a:p>
          </p:txBody>
        </p:sp>
        <p:sp>
          <p:nvSpPr>
            <p:cNvPr id="31" name="Organigramme : Données 30"/>
            <p:cNvSpPr/>
            <p:nvPr/>
          </p:nvSpPr>
          <p:spPr>
            <a:xfrm>
              <a:off x="1791289" y="3785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2" name="ZoneTexte 31"/>
            <p:cNvSpPr txBox="1"/>
            <p:nvPr/>
          </p:nvSpPr>
          <p:spPr>
            <a:xfrm>
              <a:off x="1867248" y="3993266"/>
              <a:ext cx="1440159" cy="374527"/>
            </a:xfrm>
            <a:prstGeom prst="rect">
              <a:avLst/>
            </a:prstGeom>
            <a:noFill/>
          </p:spPr>
          <p:txBody>
            <a:bodyPr wrap="square" rtlCol="0">
              <a:spAutoFit/>
            </a:bodyPr>
            <a:lstStyle/>
            <a:p>
              <a:pPr algn="ctr"/>
              <a:r>
                <a:rPr lang="en-US" sz="1600" b="1" dirty="0" smtClean="0"/>
                <a:t>Habitat</a:t>
              </a:r>
              <a:endParaRPr lang="en-US" sz="1600" b="1" dirty="0"/>
            </a:p>
          </p:txBody>
        </p:sp>
        <p:pic>
          <p:nvPicPr>
            <p:cNvPr id="33" name="Imag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47273" y="4533602"/>
              <a:ext cx="1577056" cy="1573546"/>
            </a:xfrm>
            <a:prstGeom prst="rect">
              <a:avLst/>
            </a:prstGeom>
          </p:spPr>
        </p:pic>
      </p:grpSp>
      <p:sp>
        <p:nvSpPr>
          <p:cNvPr id="3" name="Rectangle 2"/>
          <p:cNvSpPr/>
          <p:nvPr/>
        </p:nvSpPr>
        <p:spPr>
          <a:xfrm>
            <a:off x="2022438" y="3873251"/>
            <a:ext cx="2248348" cy="282876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44271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4" name="ZoneTexte 3"/>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7" name="Espace réservé du contenu 2"/>
          <p:cNvSpPr>
            <a:spLocks noGrp="1"/>
          </p:cNvSpPr>
          <p:nvPr>
            <p:ph idx="1"/>
          </p:nvPr>
        </p:nvSpPr>
        <p:spPr>
          <a:xfrm>
            <a:off x="540699" y="1849821"/>
            <a:ext cx="9244432" cy="4374930"/>
          </a:xfrm>
        </p:spPr>
        <p:txBody>
          <a:bodyPr>
            <a:normAutofit/>
          </a:bodyPr>
          <a:lstStyle/>
          <a:p>
            <a:r>
              <a:rPr lang="en-US" sz="2200" dirty="0" smtClean="0"/>
              <a:t>A butterfly </a:t>
            </a:r>
            <a:r>
              <a:rPr lang="en-US" sz="2200" dirty="0"/>
              <a:t>moving uphill on a gridded landscape with a hill, one cell at the time</a:t>
            </a:r>
          </a:p>
          <a:p>
            <a:r>
              <a:rPr lang="en-US" sz="2200" dirty="0"/>
              <a:t>p = 0.5, move uphill</a:t>
            </a:r>
          </a:p>
          <a:p>
            <a:pPr lvl="1"/>
            <a:r>
              <a:rPr lang="en-US" sz="2000" dirty="0"/>
              <a:t>move to their neighboring cell with the highest elevation value</a:t>
            </a:r>
          </a:p>
          <a:p>
            <a:r>
              <a:rPr lang="en-US" sz="2200" dirty="0"/>
              <a:t>p = 0.5, move randomly</a:t>
            </a:r>
          </a:p>
          <a:p>
            <a:pPr lvl="1"/>
            <a:r>
              <a:rPr lang="en-US" sz="2000" dirty="0"/>
              <a:t>move to one of their neighboring cells without preference</a:t>
            </a:r>
          </a:p>
        </p:txBody>
      </p:sp>
    </p:spTree>
    <p:extLst>
      <p:ext uri="{BB962C8B-B14F-4D97-AF65-F5344CB8AC3E}">
        <p14:creationId xmlns:p14="http://schemas.microsoft.com/office/powerpoint/2010/main" val="62864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4274727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Why</a:t>
            </a:r>
            <a:r>
              <a:rPr lang="fr-CA" dirty="0" smtClean="0"/>
              <a:t> </a:t>
            </a:r>
            <a:r>
              <a:rPr lang="fr-CA" dirty="0" err="1" smtClean="0"/>
              <a:t>NetLogoR</a:t>
            </a:r>
            <a:r>
              <a:rPr lang="fr-CA" dirty="0" smtClean="0"/>
              <a:t>?</a:t>
            </a:r>
            <a:endParaRPr lang="fr-CA" dirty="0"/>
          </a:p>
        </p:txBody>
      </p:sp>
      <p:sp>
        <p:nvSpPr>
          <p:cNvPr id="3" name="Espace réservé du contenu 2"/>
          <p:cNvSpPr>
            <a:spLocks noGrp="1"/>
          </p:cNvSpPr>
          <p:nvPr>
            <p:ph idx="1"/>
          </p:nvPr>
        </p:nvSpPr>
        <p:spPr>
          <a:xfrm>
            <a:off x="677334" y="2160589"/>
            <a:ext cx="9144398" cy="4529147"/>
          </a:xfrm>
        </p:spPr>
        <p:txBody>
          <a:bodyPr>
            <a:normAutofit lnSpcReduction="10000"/>
          </a:bodyPr>
          <a:lstStyle/>
          <a:p>
            <a:r>
              <a:rPr lang="en-US" sz="2400" dirty="0"/>
              <a:t>Benefits </a:t>
            </a:r>
            <a:r>
              <a:rPr lang="en-US" sz="2400" dirty="0" smtClean="0"/>
              <a:t>of </a:t>
            </a:r>
            <a:r>
              <a:rPr lang="en-US" sz="2400" dirty="0" err="1" smtClean="0"/>
              <a:t>NetLogo</a:t>
            </a:r>
            <a:endParaRPr lang="en-US" sz="2400" dirty="0"/>
          </a:p>
          <a:p>
            <a:pPr lvl="1"/>
            <a:r>
              <a:rPr lang="en-US" sz="2200" dirty="0"/>
              <a:t>Efficient framework</a:t>
            </a:r>
          </a:p>
          <a:p>
            <a:pPr lvl="1"/>
            <a:r>
              <a:rPr lang="en-US" sz="2200" dirty="0"/>
              <a:t>Easy and fast </a:t>
            </a:r>
            <a:r>
              <a:rPr lang="en-US" sz="2200" dirty="0" smtClean="0"/>
              <a:t>learning</a:t>
            </a:r>
          </a:p>
          <a:p>
            <a:pPr lvl="1"/>
            <a:endParaRPr lang="en-US" sz="2200" dirty="0"/>
          </a:p>
          <a:p>
            <a:r>
              <a:rPr lang="en-US" sz="2400" dirty="0"/>
              <a:t>Benefits </a:t>
            </a:r>
            <a:r>
              <a:rPr lang="en-US" sz="2400" dirty="0" smtClean="0"/>
              <a:t>of R</a:t>
            </a:r>
            <a:endParaRPr lang="en-US" sz="2400" dirty="0"/>
          </a:p>
          <a:p>
            <a:pPr lvl="1"/>
            <a:r>
              <a:rPr lang="en-US" sz="2200" dirty="0" smtClean="0"/>
              <a:t>From managing data and inputs to analyze outputs in R</a:t>
            </a:r>
          </a:p>
          <a:p>
            <a:pPr lvl="2"/>
            <a:r>
              <a:rPr lang="en-US" sz="2000" dirty="0" smtClean="0"/>
              <a:t>Reduce </a:t>
            </a:r>
            <a:r>
              <a:rPr lang="en-US" sz="2000" dirty="0"/>
              <a:t>mental switching cost between </a:t>
            </a:r>
            <a:r>
              <a:rPr lang="en-US" sz="2000" dirty="0" smtClean="0"/>
              <a:t>software </a:t>
            </a:r>
            <a:endParaRPr lang="en-US" sz="2000" dirty="0"/>
          </a:p>
          <a:p>
            <a:pPr lvl="1"/>
            <a:r>
              <a:rPr lang="en-US" sz="2200" dirty="0" smtClean="0"/>
              <a:t>Access </a:t>
            </a:r>
            <a:r>
              <a:rPr lang="en-US" sz="2200" dirty="0"/>
              <a:t>to lots of packages and </a:t>
            </a:r>
            <a:r>
              <a:rPr lang="en-US" sz="2200" dirty="0" smtClean="0"/>
              <a:t>functions</a:t>
            </a:r>
          </a:p>
          <a:p>
            <a:pPr lvl="1"/>
            <a:r>
              <a:rPr lang="en-US" sz="2200" dirty="0"/>
              <a:t>Can use multiple </a:t>
            </a:r>
            <a:r>
              <a:rPr lang="en-US" sz="2200" dirty="0" smtClean="0"/>
              <a:t>classes</a:t>
            </a:r>
          </a:p>
          <a:p>
            <a:pPr lvl="2"/>
            <a:r>
              <a:rPr lang="en-US" sz="2000" dirty="0" smtClean="0"/>
              <a:t>Raster, shapefile, list, </a:t>
            </a:r>
            <a:r>
              <a:rPr lang="en-US" sz="2000" dirty="0" err="1" smtClean="0"/>
              <a:t>dataframe</a:t>
            </a:r>
            <a:r>
              <a:rPr lang="en-US" sz="2000" dirty="0" smtClean="0"/>
              <a:t>, …</a:t>
            </a:r>
            <a:endParaRPr lang="en-US" sz="2000" dirty="0"/>
          </a:p>
          <a:p>
            <a:pPr lvl="1"/>
            <a:endParaRPr lang="en-US" sz="2200" dirty="0"/>
          </a:p>
          <a:p>
            <a:endParaRPr lang="fr-CA" dirty="0"/>
          </a:p>
        </p:txBody>
      </p:sp>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818" y="1127184"/>
            <a:ext cx="803216" cy="803216"/>
          </a:xfrm>
          <a:prstGeom prst="rect">
            <a:avLst/>
          </a:prstGeom>
        </p:spPr>
      </p:pic>
      <p:pic>
        <p:nvPicPr>
          <p:cNvPr id="6" name="Imag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69902" y="1193113"/>
            <a:ext cx="866423" cy="671358"/>
          </a:xfrm>
          <a:prstGeom prst="rect">
            <a:avLst/>
          </a:prstGeom>
        </p:spPr>
      </p:pic>
      <p:sp>
        <p:nvSpPr>
          <p:cNvPr id="8" name="ZoneTexte 7"/>
          <p:cNvSpPr txBox="1"/>
          <p:nvPr/>
        </p:nvSpPr>
        <p:spPr>
          <a:xfrm>
            <a:off x="8313028" y="6104961"/>
            <a:ext cx="3685335" cy="584775"/>
          </a:xfrm>
          <a:prstGeom prst="rect">
            <a:avLst/>
          </a:prstGeom>
          <a:noFill/>
        </p:spPr>
        <p:txBody>
          <a:bodyPr wrap="square" rtlCol="0">
            <a:spAutoFit/>
          </a:bodyPr>
          <a:lstStyle/>
          <a:p>
            <a:pPr algn="r"/>
            <a:r>
              <a:rPr lang="fr-FR" sz="1600" dirty="0" err="1" smtClean="0">
                <a:latin typeface="Times New Roman" panose="02020603050405020304" pitchFamily="18" charset="0"/>
                <a:cs typeface="Times New Roman" panose="02020603050405020304" pitchFamily="18" charset="0"/>
              </a:rPr>
              <a:t>Bauduin</a:t>
            </a:r>
            <a:r>
              <a:rPr lang="fr-FR" sz="1600" dirty="0" smtClean="0">
                <a:latin typeface="Times New Roman" panose="02020603050405020304" pitchFamily="18" charset="0"/>
                <a:cs typeface="Times New Roman" panose="02020603050405020304" pitchFamily="18" charset="0"/>
              </a:rPr>
              <a:t> et al., 2019</a:t>
            </a:r>
          </a:p>
          <a:p>
            <a:pPr algn="r"/>
            <a:r>
              <a:rPr lang="fr-FR" sz="1600" dirty="0" err="1" smtClean="0">
                <a:latin typeface="Times New Roman" panose="02020603050405020304" pitchFamily="18" charset="0"/>
                <a:cs typeface="Times New Roman" panose="02020603050405020304" pitchFamily="18" charset="0"/>
              </a:rPr>
              <a:t>Wilensky</a:t>
            </a:r>
            <a:r>
              <a:rPr lang="fr-FR" sz="1600" dirty="0" smtClean="0">
                <a:latin typeface="Times New Roman" panose="02020603050405020304" pitchFamily="18" charset="0"/>
                <a:cs typeface="Times New Roman" panose="02020603050405020304" pitchFamily="18" charset="0"/>
              </a:rPr>
              <a:t>, 1999</a:t>
            </a:r>
            <a:endParaRPr lang="fr-FR"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1329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4609809" y="6340190"/>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257229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7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4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39" grpId="0" animBg="1"/>
      <p:bldP spid="40" grpId="0" animBg="1"/>
      <p:bldP spid="41" grpId="0" animBg="1"/>
      <p:bldP spid="42" grpId="0" animBg="1"/>
      <p:bldP spid="43" grpId="0" animBg="1"/>
      <p:bldP spid="44" grpId="0" animBg="1"/>
      <p:bldP spid="45"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60" grpId="0" animBg="1"/>
      <p:bldP spid="61" grpId="0"/>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8" grpId="0" animBg="1"/>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768494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p:bldP spid="29" grpId="0"/>
      <p:bldP spid="30" grpId="0"/>
      <p:bldP spid="31" grpId="0"/>
      <p:bldP spid="32" grpId="0"/>
      <p:bldP spid="33" grpId="0"/>
      <p:bldP spid="34" grpId="0"/>
      <p:bldP spid="35" grpId="0"/>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77" grpId="0" animBg="1"/>
      <p:bldP spid="7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a:t>hilltopping</a:t>
            </a:r>
            <a:endParaRPr lang="fr-CA" dirty="0"/>
          </a:p>
        </p:txBody>
      </p:sp>
      <p:sp>
        <p:nvSpPr>
          <p:cNvPr id="19" name="ZoneTexte 18"/>
          <p:cNvSpPr txBox="1"/>
          <p:nvPr/>
        </p:nvSpPr>
        <p:spPr>
          <a:xfrm>
            <a:off x="8401561" y="6413589"/>
            <a:ext cx="3685335" cy="369332"/>
          </a:xfrm>
          <a:prstGeom prst="rect">
            <a:avLst/>
          </a:prstGeom>
          <a:noFill/>
        </p:spPr>
        <p:txBody>
          <a:bodyPr wrap="square" rtlCol="0">
            <a:spAutoFit/>
          </a:bodyPr>
          <a:lstStyle/>
          <a:p>
            <a:pPr algn="r"/>
            <a:r>
              <a:rPr lang="fr-FR" dirty="0" err="1">
                <a:latin typeface="Times New Roman" panose="02020603050405020304" pitchFamily="18" charset="0"/>
                <a:cs typeface="Times New Roman" panose="02020603050405020304" pitchFamily="18" charset="0"/>
              </a:rPr>
              <a:t>Railsback</a:t>
            </a:r>
            <a:r>
              <a:rPr lang="fr-FR" dirty="0">
                <a:latin typeface="Times New Roman" panose="02020603050405020304" pitchFamily="18" charset="0"/>
                <a:cs typeface="Times New Roman" panose="02020603050405020304" pitchFamily="18" charset="0"/>
              </a:rPr>
              <a:t> and Grimm, 2012</a:t>
            </a:r>
          </a:p>
        </p:txBody>
      </p:sp>
      <p:sp>
        <p:nvSpPr>
          <p:cNvPr id="4" name="Rectangle 3"/>
          <p:cNvSpPr/>
          <p:nvPr/>
        </p:nvSpPr>
        <p:spPr>
          <a:xfrm>
            <a:off x="454362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490366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263702" y="179780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454362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p:cNvSpPr/>
          <p:nvPr/>
        </p:nvSpPr>
        <p:spPr>
          <a:xfrm>
            <a:off x="490366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p:cNvSpPr/>
          <p:nvPr/>
        </p:nvSpPr>
        <p:spPr>
          <a:xfrm>
            <a:off x="5263702" y="21578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p:cNvSpPr/>
          <p:nvPr/>
        </p:nvSpPr>
        <p:spPr>
          <a:xfrm>
            <a:off x="454362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p:cNvSpPr/>
          <p:nvPr/>
        </p:nvSpPr>
        <p:spPr>
          <a:xfrm>
            <a:off x="490366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p:cNvSpPr/>
          <p:nvPr/>
        </p:nvSpPr>
        <p:spPr>
          <a:xfrm>
            <a:off x="5263702" y="25178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Triangle isocèle 12"/>
          <p:cNvSpPr/>
          <p:nvPr/>
        </p:nvSpPr>
        <p:spPr>
          <a:xfrm rot="13946802">
            <a:off x="4949944" y="226415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4" name="Connecteur droit avec flèche 13"/>
          <p:cNvCxnSpPr>
            <a:stCxn id="11" idx="2"/>
          </p:cNvCxnSpPr>
          <p:nvPr/>
        </p:nvCxnSpPr>
        <p:spPr>
          <a:xfrm flipH="1">
            <a:off x="4213851" y="2877926"/>
            <a:ext cx="869831"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Connecteur droit avec flèche 14"/>
          <p:cNvCxnSpPr>
            <a:stCxn id="11" idx="2"/>
          </p:cNvCxnSpPr>
          <p:nvPr/>
        </p:nvCxnSpPr>
        <p:spPr>
          <a:xfrm>
            <a:off x="5083682" y="2877926"/>
            <a:ext cx="942248" cy="86409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ZoneTexte 15"/>
          <p:cNvSpPr txBox="1"/>
          <p:nvPr/>
        </p:nvSpPr>
        <p:spPr>
          <a:xfrm>
            <a:off x="5636606" y="2945287"/>
            <a:ext cx="1608302" cy="646331"/>
          </a:xfrm>
          <a:prstGeom prst="rect">
            <a:avLst/>
          </a:prstGeom>
          <a:noFill/>
        </p:spPr>
        <p:txBody>
          <a:bodyPr wrap="square" rtlCol="0">
            <a:spAutoFit/>
          </a:bodyPr>
          <a:lstStyle/>
          <a:p>
            <a:pPr algn="ctr"/>
            <a:r>
              <a:rPr lang="fr-CA" dirty="0" smtClean="0"/>
              <a:t>Fly </a:t>
            </a:r>
            <a:r>
              <a:rPr lang="fr-CA" dirty="0" err="1" smtClean="0"/>
              <a:t>randomly</a:t>
            </a:r>
            <a:endParaRPr lang="fr-CA" dirty="0"/>
          </a:p>
          <a:p>
            <a:pPr algn="ctr"/>
            <a:r>
              <a:rPr lang="fr-CA" dirty="0"/>
              <a:t>p = 0.5</a:t>
            </a:r>
            <a:endParaRPr lang="fr-FR" dirty="0"/>
          </a:p>
        </p:txBody>
      </p:sp>
      <p:sp>
        <p:nvSpPr>
          <p:cNvPr id="17" name="ZoneTexte 16"/>
          <p:cNvSpPr txBox="1"/>
          <p:nvPr/>
        </p:nvSpPr>
        <p:spPr>
          <a:xfrm>
            <a:off x="3127368" y="2944857"/>
            <a:ext cx="1788322" cy="646331"/>
          </a:xfrm>
          <a:prstGeom prst="rect">
            <a:avLst/>
          </a:prstGeom>
          <a:noFill/>
        </p:spPr>
        <p:txBody>
          <a:bodyPr wrap="square" rtlCol="0">
            <a:spAutoFit/>
          </a:bodyPr>
          <a:lstStyle/>
          <a:p>
            <a:pPr algn="ctr"/>
            <a:r>
              <a:rPr lang="fr-CA" dirty="0" smtClean="0"/>
              <a:t>Fly up</a:t>
            </a:r>
            <a:endParaRPr lang="fr-CA" dirty="0"/>
          </a:p>
          <a:p>
            <a:pPr algn="ctr"/>
            <a:r>
              <a:rPr lang="fr-CA" dirty="0"/>
              <a:t>p = 0.5</a:t>
            </a:r>
            <a:endParaRPr lang="fr-FR" dirty="0"/>
          </a:p>
        </p:txBody>
      </p:sp>
      <p:sp>
        <p:nvSpPr>
          <p:cNvPr id="18" name="Rectangle 17"/>
          <p:cNvSpPr/>
          <p:nvPr/>
        </p:nvSpPr>
        <p:spPr>
          <a:xfrm>
            <a:off x="545730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p:cNvSpPr/>
          <p:nvPr/>
        </p:nvSpPr>
        <p:spPr>
          <a:xfrm>
            <a:off x="581734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20"/>
          <p:cNvSpPr/>
          <p:nvPr/>
        </p:nvSpPr>
        <p:spPr>
          <a:xfrm>
            <a:off x="6177381" y="374297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Rectangle 21"/>
          <p:cNvSpPr/>
          <p:nvPr/>
        </p:nvSpPr>
        <p:spPr>
          <a:xfrm>
            <a:off x="545730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p:cNvSpPr/>
          <p:nvPr/>
        </p:nvSpPr>
        <p:spPr>
          <a:xfrm>
            <a:off x="581734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Rectangle 23"/>
          <p:cNvSpPr/>
          <p:nvPr/>
        </p:nvSpPr>
        <p:spPr>
          <a:xfrm>
            <a:off x="6177381" y="410301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p:cNvSpPr/>
          <p:nvPr/>
        </p:nvSpPr>
        <p:spPr>
          <a:xfrm>
            <a:off x="545730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6" name="Rectangle 25"/>
          <p:cNvSpPr/>
          <p:nvPr/>
        </p:nvSpPr>
        <p:spPr>
          <a:xfrm>
            <a:off x="581734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p:cNvSpPr/>
          <p:nvPr/>
        </p:nvSpPr>
        <p:spPr>
          <a:xfrm>
            <a:off x="6177381" y="4463057"/>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ZoneTexte 27"/>
          <p:cNvSpPr txBox="1"/>
          <p:nvPr/>
        </p:nvSpPr>
        <p:spPr>
          <a:xfrm>
            <a:off x="5745333" y="3769108"/>
            <a:ext cx="504056" cy="307777"/>
          </a:xfrm>
          <a:prstGeom prst="rect">
            <a:avLst/>
          </a:prstGeom>
          <a:noFill/>
        </p:spPr>
        <p:txBody>
          <a:bodyPr wrap="square" rtlCol="0">
            <a:spAutoFit/>
          </a:bodyPr>
          <a:lstStyle/>
          <a:p>
            <a:pPr algn="ctr"/>
            <a:r>
              <a:rPr lang="fr-CA" sz="1400" dirty="0"/>
              <a:t>1/8</a:t>
            </a:r>
            <a:endParaRPr lang="fr-FR" sz="1400" dirty="0"/>
          </a:p>
        </p:txBody>
      </p:sp>
      <p:sp>
        <p:nvSpPr>
          <p:cNvPr id="29" name="ZoneTexte 28"/>
          <p:cNvSpPr txBox="1"/>
          <p:nvPr/>
        </p:nvSpPr>
        <p:spPr>
          <a:xfrm>
            <a:off x="5428017" y="3769107"/>
            <a:ext cx="504056" cy="307777"/>
          </a:xfrm>
          <a:prstGeom prst="rect">
            <a:avLst/>
          </a:prstGeom>
          <a:noFill/>
        </p:spPr>
        <p:txBody>
          <a:bodyPr wrap="square" rtlCol="0">
            <a:spAutoFit/>
          </a:bodyPr>
          <a:lstStyle/>
          <a:p>
            <a:r>
              <a:rPr lang="fr-CA" sz="1400" dirty="0"/>
              <a:t>1/8</a:t>
            </a:r>
            <a:endParaRPr lang="fr-FR" sz="1400" dirty="0"/>
          </a:p>
        </p:txBody>
      </p:sp>
      <p:sp>
        <p:nvSpPr>
          <p:cNvPr id="30" name="ZoneTexte 29"/>
          <p:cNvSpPr txBox="1"/>
          <p:nvPr/>
        </p:nvSpPr>
        <p:spPr>
          <a:xfrm>
            <a:off x="6105373" y="3765706"/>
            <a:ext cx="504056" cy="307777"/>
          </a:xfrm>
          <a:prstGeom prst="rect">
            <a:avLst/>
          </a:prstGeom>
          <a:noFill/>
        </p:spPr>
        <p:txBody>
          <a:bodyPr wrap="square" rtlCol="0">
            <a:spAutoFit/>
          </a:bodyPr>
          <a:lstStyle/>
          <a:p>
            <a:pPr algn="ctr"/>
            <a:r>
              <a:rPr lang="fr-CA" sz="1400" dirty="0"/>
              <a:t>1/8</a:t>
            </a:r>
            <a:endParaRPr lang="fr-FR" sz="1400" dirty="0"/>
          </a:p>
        </p:txBody>
      </p:sp>
      <p:sp>
        <p:nvSpPr>
          <p:cNvPr id="31" name="ZoneTexte 30"/>
          <p:cNvSpPr txBox="1"/>
          <p:nvPr/>
        </p:nvSpPr>
        <p:spPr>
          <a:xfrm>
            <a:off x="5428815" y="4132549"/>
            <a:ext cx="504056" cy="307777"/>
          </a:xfrm>
          <a:prstGeom prst="rect">
            <a:avLst/>
          </a:prstGeom>
          <a:noFill/>
        </p:spPr>
        <p:txBody>
          <a:bodyPr wrap="square" rtlCol="0">
            <a:spAutoFit/>
          </a:bodyPr>
          <a:lstStyle/>
          <a:p>
            <a:r>
              <a:rPr lang="fr-CA" sz="1400" dirty="0"/>
              <a:t>1/8</a:t>
            </a:r>
            <a:endParaRPr lang="fr-FR" sz="1400" dirty="0"/>
          </a:p>
        </p:txBody>
      </p:sp>
      <p:sp>
        <p:nvSpPr>
          <p:cNvPr id="32" name="ZoneTexte 31"/>
          <p:cNvSpPr txBox="1"/>
          <p:nvPr/>
        </p:nvSpPr>
        <p:spPr>
          <a:xfrm>
            <a:off x="6106171" y="4129148"/>
            <a:ext cx="504056" cy="307777"/>
          </a:xfrm>
          <a:prstGeom prst="rect">
            <a:avLst/>
          </a:prstGeom>
          <a:noFill/>
        </p:spPr>
        <p:txBody>
          <a:bodyPr wrap="square" rtlCol="0">
            <a:spAutoFit/>
          </a:bodyPr>
          <a:lstStyle/>
          <a:p>
            <a:pPr algn="ctr"/>
            <a:r>
              <a:rPr lang="fr-CA" sz="1400" dirty="0"/>
              <a:t>1/8</a:t>
            </a:r>
            <a:endParaRPr lang="fr-FR" sz="1400" dirty="0"/>
          </a:p>
        </p:txBody>
      </p:sp>
      <p:sp>
        <p:nvSpPr>
          <p:cNvPr id="33" name="ZoneTexte 32"/>
          <p:cNvSpPr txBox="1"/>
          <p:nvPr/>
        </p:nvSpPr>
        <p:spPr>
          <a:xfrm>
            <a:off x="5746992" y="4492590"/>
            <a:ext cx="504056" cy="307777"/>
          </a:xfrm>
          <a:prstGeom prst="rect">
            <a:avLst/>
          </a:prstGeom>
          <a:noFill/>
        </p:spPr>
        <p:txBody>
          <a:bodyPr wrap="square" rtlCol="0">
            <a:spAutoFit/>
          </a:bodyPr>
          <a:lstStyle/>
          <a:p>
            <a:pPr algn="ctr"/>
            <a:r>
              <a:rPr lang="fr-CA" sz="1400" dirty="0"/>
              <a:t>1/8</a:t>
            </a:r>
            <a:endParaRPr lang="fr-FR" sz="1400" dirty="0"/>
          </a:p>
        </p:txBody>
      </p:sp>
      <p:sp>
        <p:nvSpPr>
          <p:cNvPr id="34" name="ZoneTexte 33"/>
          <p:cNvSpPr txBox="1"/>
          <p:nvPr/>
        </p:nvSpPr>
        <p:spPr>
          <a:xfrm>
            <a:off x="5429676" y="4492589"/>
            <a:ext cx="504056" cy="307777"/>
          </a:xfrm>
          <a:prstGeom prst="rect">
            <a:avLst/>
          </a:prstGeom>
          <a:noFill/>
        </p:spPr>
        <p:txBody>
          <a:bodyPr wrap="square" rtlCol="0">
            <a:spAutoFit/>
          </a:bodyPr>
          <a:lstStyle/>
          <a:p>
            <a:r>
              <a:rPr lang="fr-CA" sz="1400" dirty="0"/>
              <a:t>1/8</a:t>
            </a:r>
            <a:endParaRPr lang="fr-FR" sz="1400" dirty="0"/>
          </a:p>
        </p:txBody>
      </p:sp>
      <p:sp>
        <p:nvSpPr>
          <p:cNvPr id="35" name="ZoneTexte 34"/>
          <p:cNvSpPr txBox="1"/>
          <p:nvPr/>
        </p:nvSpPr>
        <p:spPr>
          <a:xfrm>
            <a:off x="6107032" y="4489188"/>
            <a:ext cx="504056" cy="307777"/>
          </a:xfrm>
          <a:prstGeom prst="rect">
            <a:avLst/>
          </a:prstGeom>
          <a:noFill/>
        </p:spPr>
        <p:txBody>
          <a:bodyPr wrap="square" rtlCol="0">
            <a:spAutoFit/>
          </a:bodyPr>
          <a:lstStyle/>
          <a:p>
            <a:pPr algn="ctr"/>
            <a:r>
              <a:rPr lang="fr-CA" sz="1400" dirty="0"/>
              <a:t>1/8</a:t>
            </a:r>
            <a:endParaRPr lang="fr-FR" sz="1400" dirty="0"/>
          </a:p>
        </p:txBody>
      </p:sp>
      <p:sp>
        <p:nvSpPr>
          <p:cNvPr id="36" name="Triangle isocèle 35"/>
          <p:cNvSpPr/>
          <p:nvPr/>
        </p:nvSpPr>
        <p:spPr>
          <a:xfrm rot="13946802">
            <a:off x="5859223" y="4209207"/>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p:cNvSpPr/>
          <p:nvPr/>
        </p:nvSpPr>
        <p:spPr>
          <a:xfrm>
            <a:off x="458576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Rectangle 37"/>
          <p:cNvSpPr/>
          <p:nvPr/>
        </p:nvSpPr>
        <p:spPr>
          <a:xfrm>
            <a:off x="494580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Rectangle 38"/>
          <p:cNvSpPr/>
          <p:nvPr/>
        </p:nvSpPr>
        <p:spPr>
          <a:xfrm>
            <a:off x="5305849" y="553054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p:cNvSpPr/>
          <p:nvPr/>
        </p:nvSpPr>
        <p:spPr>
          <a:xfrm>
            <a:off x="458576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Rectangle 40"/>
          <p:cNvSpPr/>
          <p:nvPr/>
        </p:nvSpPr>
        <p:spPr>
          <a:xfrm>
            <a:off x="494580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Rectangle 41"/>
          <p:cNvSpPr/>
          <p:nvPr/>
        </p:nvSpPr>
        <p:spPr>
          <a:xfrm>
            <a:off x="5305849" y="589058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Rectangle 42"/>
          <p:cNvSpPr/>
          <p:nvPr/>
        </p:nvSpPr>
        <p:spPr>
          <a:xfrm>
            <a:off x="458576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p:cNvSpPr/>
          <p:nvPr/>
        </p:nvSpPr>
        <p:spPr>
          <a:xfrm>
            <a:off x="494580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Rectangle 44"/>
          <p:cNvSpPr/>
          <p:nvPr/>
        </p:nvSpPr>
        <p:spPr>
          <a:xfrm>
            <a:off x="5305849" y="6250626"/>
            <a:ext cx="360040"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Triangle isocèle 45"/>
          <p:cNvSpPr/>
          <p:nvPr/>
        </p:nvSpPr>
        <p:spPr>
          <a:xfrm rot="13946802">
            <a:off x="5368293" y="5962595"/>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p:cNvCxnSpPr>
            <a:stCxn id="26" idx="2"/>
            <a:endCxn id="38" idx="0"/>
          </p:cNvCxnSpPr>
          <p:nvPr/>
        </p:nvCxnSpPr>
        <p:spPr>
          <a:xfrm flipH="1">
            <a:off x="5125829" y="4823097"/>
            <a:ext cx="871532" cy="707449"/>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a:stCxn id="69" idx="2"/>
          </p:cNvCxnSpPr>
          <p:nvPr/>
        </p:nvCxnSpPr>
        <p:spPr>
          <a:xfrm>
            <a:off x="4213850" y="4822141"/>
            <a:ext cx="911979" cy="708405"/>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3673791" y="374202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Rectangle 49"/>
          <p:cNvSpPr/>
          <p:nvPr/>
        </p:nvSpPr>
        <p:spPr>
          <a:xfrm>
            <a:off x="4033831" y="3742021"/>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1" name="Rectangle 50"/>
          <p:cNvSpPr/>
          <p:nvPr/>
        </p:nvSpPr>
        <p:spPr>
          <a:xfrm>
            <a:off x="4393871" y="3742021"/>
            <a:ext cx="360040" cy="360040"/>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Rectangle 51"/>
          <p:cNvSpPr/>
          <p:nvPr/>
        </p:nvSpPr>
        <p:spPr>
          <a:xfrm>
            <a:off x="3673791" y="4102061"/>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3" name="Rectangle 52"/>
          <p:cNvSpPr/>
          <p:nvPr/>
        </p:nvSpPr>
        <p:spPr>
          <a:xfrm>
            <a:off x="3778935" y="395009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4" name="Rectangle 53"/>
          <p:cNvSpPr/>
          <p:nvPr/>
        </p:nvSpPr>
        <p:spPr>
          <a:xfrm>
            <a:off x="4138975" y="3950099"/>
            <a:ext cx="360040" cy="360040"/>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5" name="Rectangle 54"/>
          <p:cNvSpPr/>
          <p:nvPr/>
        </p:nvSpPr>
        <p:spPr>
          <a:xfrm>
            <a:off x="3673791" y="4462101"/>
            <a:ext cx="360040" cy="360040"/>
          </a:xfrm>
          <a:prstGeom prst="rect">
            <a:avLst/>
          </a:prstGeom>
          <a:solidFill>
            <a:schemeClr val="accent3">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6" name="Rectangle 55"/>
          <p:cNvSpPr/>
          <p:nvPr/>
        </p:nvSpPr>
        <p:spPr>
          <a:xfrm>
            <a:off x="377893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7" name="Rectangle 56"/>
          <p:cNvSpPr/>
          <p:nvPr/>
        </p:nvSpPr>
        <p:spPr>
          <a:xfrm>
            <a:off x="4138975" y="4310139"/>
            <a:ext cx="360040" cy="36004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Triangle isocèle 57"/>
          <p:cNvSpPr/>
          <p:nvPr/>
        </p:nvSpPr>
        <p:spPr>
          <a:xfrm rot="13946802">
            <a:off x="3858191" y="4056288"/>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59" name="Connecteur droit avec flèche 58"/>
          <p:cNvCxnSpPr/>
          <p:nvPr/>
        </p:nvCxnSpPr>
        <p:spPr>
          <a:xfrm>
            <a:off x="2877294" y="4315542"/>
            <a:ext cx="790535" cy="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0" name="Organigramme : Données 59"/>
          <p:cNvSpPr/>
          <p:nvPr/>
        </p:nvSpPr>
        <p:spPr>
          <a:xfrm>
            <a:off x="1498520" y="3918190"/>
            <a:ext cx="1592079" cy="723930"/>
          </a:xfrm>
          <a:prstGeom prst="flowChartInputOutput">
            <a:avLst/>
          </a:prstGeom>
          <a:solidFill>
            <a:srgbClr val="A8764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1" name="ZoneTexte 60"/>
          <p:cNvSpPr txBox="1"/>
          <p:nvPr/>
        </p:nvSpPr>
        <p:spPr>
          <a:xfrm>
            <a:off x="1574479" y="4126266"/>
            <a:ext cx="1440160" cy="369332"/>
          </a:xfrm>
          <a:prstGeom prst="rect">
            <a:avLst/>
          </a:prstGeom>
          <a:noFill/>
        </p:spPr>
        <p:txBody>
          <a:bodyPr wrap="square" rtlCol="0">
            <a:spAutoFit/>
          </a:bodyPr>
          <a:lstStyle/>
          <a:p>
            <a:pPr algn="ctr"/>
            <a:r>
              <a:rPr lang="en-US" b="1" dirty="0" smtClean="0"/>
              <a:t>Habitat</a:t>
            </a:r>
            <a:endParaRPr lang="en-US" b="1" dirty="0"/>
          </a:p>
        </p:txBody>
      </p:sp>
      <p:sp>
        <p:nvSpPr>
          <p:cNvPr id="62" name="Rectangle 61"/>
          <p:cNvSpPr/>
          <p:nvPr/>
        </p:nvSpPr>
        <p:spPr>
          <a:xfrm>
            <a:off x="3673790" y="374202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3" name="Rectangle 62"/>
          <p:cNvSpPr/>
          <p:nvPr/>
        </p:nvSpPr>
        <p:spPr>
          <a:xfrm>
            <a:off x="4033830" y="374202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4" name="Rectangle 63"/>
          <p:cNvSpPr/>
          <p:nvPr/>
        </p:nvSpPr>
        <p:spPr>
          <a:xfrm>
            <a:off x="4393870" y="3742021"/>
            <a:ext cx="360040" cy="36004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5" name="Rectangle 64"/>
          <p:cNvSpPr/>
          <p:nvPr/>
        </p:nvSpPr>
        <p:spPr>
          <a:xfrm>
            <a:off x="3673790" y="410206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6" name="Rectangle 65"/>
          <p:cNvSpPr/>
          <p:nvPr/>
        </p:nvSpPr>
        <p:spPr>
          <a:xfrm>
            <a:off x="4033830" y="410206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7" name="Rectangle 66"/>
          <p:cNvSpPr/>
          <p:nvPr/>
        </p:nvSpPr>
        <p:spPr>
          <a:xfrm>
            <a:off x="4393870" y="4102061"/>
            <a:ext cx="360040" cy="360040"/>
          </a:xfrm>
          <a:prstGeom prst="rect">
            <a:avLst/>
          </a:prstGeom>
          <a:solidFill>
            <a:srgbClr val="1B43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8" name="Rectangle 67"/>
          <p:cNvSpPr/>
          <p:nvPr/>
        </p:nvSpPr>
        <p:spPr>
          <a:xfrm>
            <a:off x="3673790" y="4462101"/>
            <a:ext cx="360040" cy="360040"/>
          </a:xfrm>
          <a:prstGeom prst="rect">
            <a:avLst/>
          </a:prstGeom>
          <a:solidFill>
            <a:srgbClr val="DBECD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9" name="Rectangle 68"/>
          <p:cNvSpPr/>
          <p:nvPr/>
        </p:nvSpPr>
        <p:spPr>
          <a:xfrm>
            <a:off x="4033830" y="4462101"/>
            <a:ext cx="360040" cy="360040"/>
          </a:xfrm>
          <a:prstGeom prst="rect">
            <a:avLst/>
          </a:prstGeom>
          <a:solidFill>
            <a:srgbClr val="A0CD8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0" name="Rectangle 69"/>
          <p:cNvSpPr/>
          <p:nvPr/>
        </p:nvSpPr>
        <p:spPr>
          <a:xfrm>
            <a:off x="4393870" y="4462101"/>
            <a:ext cx="360040" cy="360040"/>
          </a:xfrm>
          <a:prstGeom prst="rect">
            <a:avLst/>
          </a:prstGeom>
          <a:solidFill>
            <a:srgbClr val="3E791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1" name="Triangle isocèle 70"/>
          <p:cNvSpPr/>
          <p:nvPr/>
        </p:nvSpPr>
        <p:spPr>
          <a:xfrm rot="13946802">
            <a:off x="4113086" y="4208250"/>
            <a:ext cx="201527" cy="216024"/>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2" name="Étoile à 5 branches 71"/>
          <p:cNvSpPr/>
          <p:nvPr/>
        </p:nvSpPr>
        <p:spPr>
          <a:xfrm>
            <a:off x="3742931" y="4534108"/>
            <a:ext cx="216024" cy="216024"/>
          </a:xfrm>
          <a:prstGeom prst="star5">
            <a:avLst/>
          </a:prstGeom>
          <a:solidFill>
            <a:srgbClr val="D9AB01"/>
          </a:solidFill>
          <a:ln>
            <a:solidFill>
              <a:srgbClr val="D9AB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3" name="Image 7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7315" y="4670179"/>
            <a:ext cx="1202557" cy="1199879"/>
          </a:xfrm>
          <a:prstGeom prst="rect">
            <a:avLst/>
          </a:prstGeom>
        </p:spPr>
      </p:pic>
      <p:cxnSp>
        <p:nvCxnSpPr>
          <p:cNvPr id="74" name="Connecteur en angle 73"/>
          <p:cNvCxnSpPr/>
          <p:nvPr/>
        </p:nvCxnSpPr>
        <p:spPr>
          <a:xfrm flipH="1" flipV="1">
            <a:off x="5632836" y="2337866"/>
            <a:ext cx="42148" cy="3729714"/>
          </a:xfrm>
          <a:prstGeom prst="bentConnector3">
            <a:avLst>
              <a:gd name="adj1" fmla="val -6304895"/>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5" name="ZoneTexte 74"/>
          <p:cNvSpPr txBox="1"/>
          <p:nvPr/>
        </p:nvSpPr>
        <p:spPr>
          <a:xfrm>
            <a:off x="6151032" y="1654660"/>
            <a:ext cx="3240360" cy="646331"/>
          </a:xfrm>
          <a:prstGeom prst="rect">
            <a:avLst/>
          </a:prstGeom>
          <a:noFill/>
        </p:spPr>
        <p:txBody>
          <a:bodyPr wrap="square" rtlCol="0">
            <a:spAutoFit/>
          </a:bodyPr>
          <a:lstStyle/>
          <a:p>
            <a:r>
              <a:rPr lang="fr-CA" dirty="0" err="1" smtClean="0"/>
              <a:t>Repeat</a:t>
            </a:r>
            <a:r>
              <a:rPr lang="fr-CA" dirty="0" smtClean="0"/>
              <a:t> for </a:t>
            </a:r>
            <a:r>
              <a:rPr lang="fr-CA" dirty="0" err="1" smtClean="0"/>
              <a:t>each</a:t>
            </a:r>
            <a:r>
              <a:rPr lang="fr-CA" dirty="0" smtClean="0"/>
              <a:t> </a:t>
            </a:r>
            <a:r>
              <a:rPr lang="fr-CA" dirty="0" err="1" smtClean="0"/>
              <a:t>individual</a:t>
            </a:r>
            <a:endParaRPr lang="fr-CA" dirty="0" smtClean="0"/>
          </a:p>
          <a:p>
            <a:r>
              <a:rPr lang="fr-CA" dirty="0" smtClean="0"/>
              <a:t>At </a:t>
            </a:r>
            <a:r>
              <a:rPr lang="fr-CA" dirty="0" err="1" smtClean="0"/>
              <a:t>each</a:t>
            </a:r>
            <a:r>
              <a:rPr lang="fr-CA" dirty="0" smtClean="0"/>
              <a:t> time </a:t>
            </a:r>
            <a:r>
              <a:rPr lang="fr-CA" dirty="0" err="1" smtClean="0"/>
              <a:t>step</a:t>
            </a:r>
            <a:endParaRPr lang="fr-FR" dirty="0"/>
          </a:p>
        </p:txBody>
      </p:sp>
      <p:sp>
        <p:nvSpPr>
          <p:cNvPr id="76" name="Triangle isocèle 75"/>
          <p:cNvSpPr/>
          <p:nvPr/>
        </p:nvSpPr>
        <p:spPr>
          <a:xfrm rot="13983607">
            <a:off x="4932908" y="224358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7" name="Triangle isocèle 76"/>
          <p:cNvSpPr/>
          <p:nvPr/>
        </p:nvSpPr>
        <p:spPr>
          <a:xfrm rot="13983607">
            <a:off x="5836049" y="4192319"/>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8" name="Triangle isocèle 77"/>
          <p:cNvSpPr/>
          <p:nvPr/>
        </p:nvSpPr>
        <p:spPr>
          <a:xfrm rot="13983607">
            <a:off x="4076296" y="4198667"/>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9" name="Triangle isocèle 78"/>
          <p:cNvSpPr/>
          <p:nvPr/>
        </p:nvSpPr>
        <p:spPr>
          <a:xfrm rot="13983607">
            <a:off x="5341950" y="5969736"/>
            <a:ext cx="240603" cy="257161"/>
          </a:xfrm>
          <a:prstGeom prst="triangle">
            <a:avLst/>
          </a:prstGeom>
          <a:solidFill>
            <a:srgbClr val="FB3B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0" name="Rectangle 79"/>
          <p:cNvSpPr/>
          <p:nvPr/>
        </p:nvSpPr>
        <p:spPr>
          <a:xfrm>
            <a:off x="5083682" y="570283"/>
            <a:ext cx="1800200" cy="72008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1" name="ZoneTexte 80"/>
          <p:cNvSpPr txBox="1"/>
          <p:nvPr/>
        </p:nvSpPr>
        <p:spPr>
          <a:xfrm>
            <a:off x="5075778" y="745656"/>
            <a:ext cx="1808103" cy="369332"/>
          </a:xfrm>
          <a:prstGeom prst="rect">
            <a:avLst/>
          </a:prstGeom>
          <a:noFill/>
        </p:spPr>
        <p:txBody>
          <a:bodyPr wrap="square" rtlCol="0">
            <a:spAutoFit/>
          </a:bodyPr>
          <a:lstStyle/>
          <a:p>
            <a:pPr algn="ctr"/>
            <a:r>
              <a:rPr lang="fr-FR" b="1" dirty="0" smtClean="0"/>
              <a:t>MOVEMENT</a:t>
            </a:r>
            <a:endParaRPr lang="fr-FR" b="1" dirty="0"/>
          </a:p>
        </p:txBody>
      </p:sp>
    </p:spTree>
    <p:extLst>
      <p:ext uri="{BB962C8B-B14F-4D97-AF65-F5344CB8AC3E}">
        <p14:creationId xmlns:p14="http://schemas.microsoft.com/office/powerpoint/2010/main" val="39276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&lt;- 100 - </a:t>
            </a:r>
            <a:r>
              <a:rPr lang="fr-CA" sz="1500" dirty="0" err="1">
                <a:solidFill>
                  <a:schemeClr val="bg1"/>
                </a:solidFill>
                <a:latin typeface="Courier New" panose="02070309020205020404" pitchFamily="49" charset="0"/>
                <a:cs typeface="Courier New" panose="02070309020205020404" pitchFamily="49" charset="0"/>
              </a:rPr>
              <a:t>NLdist</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agents2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NLset</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patches(</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val </a:t>
            </a:r>
            <a:r>
              <a:rPr lang="fr-CA" sz="1500" dirty="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elevation</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plot(</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7890" y="809302"/>
            <a:ext cx="6704110" cy="6048703"/>
          </a:xfrm>
          <a:prstGeom prst="rect">
            <a:avLst/>
          </a:prstGeom>
        </p:spPr>
      </p:pic>
      <p:sp>
        <p:nvSpPr>
          <p:cNvPr id="2" name="Rectangle 1"/>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61864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createTurtles</a:t>
            </a:r>
            <a:r>
              <a:rPr lang="fr-CA" sz="1500" dirty="0">
                <a:solidFill>
                  <a:schemeClr val="bg1"/>
                </a:solidFill>
                <a:latin typeface="Courier New" panose="02070309020205020404" pitchFamily="49" charset="0"/>
                <a:cs typeface="Courier New" panose="02070309020205020404" pitchFamily="49" charset="0"/>
              </a:rPr>
              <a:t>(n = 3, </a:t>
            </a:r>
            <a:r>
              <a:rPr lang="fr-CA" sz="1500" dirty="0" err="1">
                <a:solidFill>
                  <a:schemeClr val="bg1"/>
                </a:solidFill>
                <a:latin typeface="Courier New" panose="02070309020205020404" pitchFamily="49" charset="0"/>
                <a:cs typeface="Courier New" panose="02070309020205020404" pitchFamily="49" charset="0"/>
              </a:rPr>
              <a:t>coords</a:t>
            </a: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cbind</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xcor</a:t>
            </a:r>
            <a:r>
              <a:rPr lang="fr-CA" sz="1500" dirty="0">
                <a:solidFill>
                  <a:schemeClr val="bg1"/>
                </a:solidFill>
                <a:latin typeface="Courier New" panose="02070309020205020404" pitchFamily="49" charset="0"/>
                <a:cs typeface="Courier New" panose="02070309020205020404" pitchFamily="49" charset="0"/>
              </a:rPr>
              <a:t> = 50</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ycor</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16, col = of(agents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var =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6" name="Espace réservé du contenu 3"/>
          <p:cNvPicPr>
            <a:picLocks noChangeAspect="1"/>
          </p:cNvPicPr>
          <p:nvPr/>
        </p:nvPicPr>
        <p:blipFill rotWithShape="1">
          <a:blip r:embed="rId2">
            <a:extLst>
              <a:ext uri="{28A0092B-C50C-407E-A947-70E740481C1C}">
                <a14:useLocalDpi xmlns:a14="http://schemas.microsoft.com/office/drawing/2010/main" val="0"/>
              </a:ext>
            </a:extLst>
          </a:blip>
          <a:srcRect t="5730"/>
          <a:stretch/>
        </p:blipFill>
        <p:spPr>
          <a:xfrm>
            <a:off x="5675705" y="1324947"/>
            <a:ext cx="6516295" cy="5542379"/>
          </a:xfrm>
          <a:prstGeom prst="rect">
            <a:avLst/>
          </a:prstGeom>
        </p:spPr>
      </p:pic>
      <p:sp>
        <p:nvSpPr>
          <p:cNvPr id="5" name="Rectangle 4"/>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429414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uphill</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pic>
        <p:nvPicPr>
          <p:cNvPr id="5" name="Espace réservé du contenu 5"/>
          <p:cNvPicPr>
            <a:picLocks noChangeAspect="1"/>
          </p:cNvPicPr>
          <p:nvPr/>
        </p:nvPicPr>
        <p:blipFill rotWithShape="1">
          <a:blip r:embed="rId2">
            <a:extLst>
              <a:ext uri="{28A0092B-C50C-407E-A947-70E740481C1C}">
                <a14:useLocalDpi xmlns:a14="http://schemas.microsoft.com/office/drawing/2010/main" val="0"/>
              </a:ext>
            </a:extLst>
          </a:blip>
          <a:srcRect l="3831" t="7441" r="2922" b="464"/>
          <a:stretch/>
        </p:blipFill>
        <p:spPr>
          <a:xfrm>
            <a:off x="6736702" y="2024740"/>
            <a:ext cx="5455299" cy="4861248"/>
          </a:xfrm>
          <a:prstGeom prst="rect">
            <a:avLst/>
          </a:prstGeom>
        </p:spPr>
      </p:pic>
      <p:sp>
        <p:nvSpPr>
          <p:cNvPr id="6" name="Rectangle 5"/>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24100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bg1"/>
                </a:solidFill>
                <a:latin typeface="Courier New" panose="02070309020205020404" pitchFamily="49" charset="0"/>
                <a:cs typeface="Courier New" panose="02070309020205020404" pitchFamily="49" charset="0"/>
              </a:rPr>
              <a:t>allNeighbors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neighbors</a:t>
            </a:r>
            <a:r>
              <a:rPr lang="fr-CA" sz="1500" dirty="0">
                <a:solidFill>
                  <a:schemeClr val="bg1"/>
                </a:solidFill>
                <a:latin typeface="Courier New" panose="02070309020205020404" pitchFamily="49" charset="0"/>
                <a:cs typeface="Courier New" panose="02070309020205020404" pitchFamily="49" charset="0"/>
              </a:rPr>
              <a:t>(world = </a:t>
            </a:r>
            <a:r>
              <a:rPr lang="fr-CA" sz="1500" dirty="0" err="1" smtClean="0">
                <a:solidFill>
                  <a:schemeClr val="bg1"/>
                </a:solidFill>
                <a:latin typeface="Courier New" panose="02070309020205020404" pitchFamily="49" charset="0"/>
                <a:cs typeface="Courier New" panose="02070309020205020404" pitchFamily="49" charset="0"/>
              </a:rPr>
              <a:t>hill</a:t>
            </a:r>
            <a:r>
              <a:rPr lang="fr-CA" sz="1500" dirty="0" smtClean="0">
                <a:solidFill>
                  <a:schemeClr val="bg1"/>
                </a:solidFill>
                <a:latin typeface="Courier New" panose="02070309020205020404" pitchFamily="49" charset="0"/>
                <a:cs typeface="Courier New" panose="02070309020205020404" pitchFamily="49" charset="0"/>
              </a:rPr>
              <a:t>,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err="1" smtClean="0">
                <a:solidFill>
                  <a:schemeClr val="bg1"/>
                </a:solidFill>
                <a:latin typeface="Courier New" panose="02070309020205020404" pitchFamily="49" charset="0"/>
                <a:cs typeface="Courier New" panose="02070309020205020404" pitchFamily="49" charset="0"/>
              </a:rPr>
              <a:t>nNeighbors</a:t>
            </a:r>
            <a:r>
              <a:rPr lang="fr-CA" sz="1500" dirty="0" smtClean="0">
                <a:solidFill>
                  <a:schemeClr val="bg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8)</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 &lt;- </a:t>
            </a:r>
            <a:r>
              <a:rPr lang="fr-CA" sz="1500" dirty="0" err="1">
                <a:solidFill>
                  <a:schemeClr val="bg1"/>
                </a:solidFill>
                <a:latin typeface="Courier New" panose="02070309020205020404" pitchFamily="49" charset="0"/>
                <a:cs typeface="Courier New" panose="02070309020205020404" pitchFamily="49" charset="0"/>
              </a:rPr>
              <a:t>oneOf</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allNeighbors</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r>
              <a:rPr lang="fr-CA" sz="1500" dirty="0" smtClean="0">
                <a:solidFill>
                  <a:schemeClr val="bg1"/>
                </a:solidFill>
                <a:latin typeface="Courier New" panose="02070309020205020404" pitchFamily="49" charset="0"/>
                <a:cs typeface="Courier New" panose="02070309020205020404" pitchFamily="49" charset="0"/>
              </a:rPr>
              <a:t>b3 </a:t>
            </a:r>
            <a:r>
              <a:rPr lang="fr-CA" sz="1500" dirty="0">
                <a:solidFill>
                  <a:schemeClr val="bg1"/>
                </a:solidFill>
                <a:latin typeface="Courier New" panose="02070309020205020404" pitchFamily="49" charset="0"/>
                <a:cs typeface="Courier New" panose="02070309020205020404" pitchFamily="49" charset="0"/>
              </a:rPr>
              <a:t>&lt;- </a:t>
            </a:r>
            <a:r>
              <a:rPr lang="fr-CA" sz="1500" dirty="0" err="1">
                <a:solidFill>
                  <a:schemeClr val="bg1"/>
                </a:solidFill>
                <a:latin typeface="Courier New" panose="02070309020205020404" pitchFamily="49" charset="0"/>
                <a:cs typeface="Courier New" panose="02070309020205020404" pitchFamily="49" charset="0"/>
              </a:rPr>
              <a:t>moveTo</a:t>
            </a:r>
            <a:r>
              <a:rPr lang="fr-CA" sz="1500" dirty="0">
                <a:solidFill>
                  <a:schemeClr val="bg1"/>
                </a:solidFill>
                <a:latin typeface="Courier New" panose="02070309020205020404" pitchFamily="49" charset="0"/>
                <a:cs typeface="Courier New" panose="02070309020205020404" pitchFamily="49" charset="0"/>
              </a:rPr>
              <a:t>(</a:t>
            </a:r>
            <a:r>
              <a:rPr lang="fr-CA" sz="1500" dirty="0" err="1">
                <a:solidFill>
                  <a:schemeClr val="bg1"/>
                </a:solidFill>
                <a:latin typeface="Courier New" panose="02070309020205020404" pitchFamily="49" charset="0"/>
                <a:cs typeface="Courier New" panose="02070309020205020404" pitchFamily="49" charset="0"/>
              </a:rPr>
              <a:t>turtles</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b3, agents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oneNeighbor</a:t>
            </a:r>
            <a:r>
              <a:rPr lang="fr-CA" sz="1500" dirty="0">
                <a:solidFill>
                  <a:schemeClr val="bg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of(agents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349744722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  if (</a:t>
            </a:r>
            <a:r>
              <a:rPr lang="fr-CA" sz="1500" dirty="0" err="1">
                <a:solidFill>
                  <a:schemeClr val="bg1"/>
                </a:solidFill>
                <a:latin typeface="Courier New" panose="02070309020205020404" pitchFamily="49" charset="0"/>
                <a:cs typeface="Courier New" panose="02070309020205020404" pitchFamily="49" charset="0"/>
              </a:rPr>
              <a:t>runif</a:t>
            </a:r>
            <a:r>
              <a:rPr lang="fr-CA" sz="1500" dirty="0">
                <a:solidFill>
                  <a:schemeClr val="bg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else</a:t>
            </a: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bg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1918010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bg1"/>
                </a:solidFill>
                <a:latin typeface="Courier New" panose="02070309020205020404" pitchFamily="49" charset="0"/>
                <a:cs typeface="Courier New" panose="02070309020205020404" pitchFamily="49" charset="0"/>
              </a:rPr>
              <a:t>for </a:t>
            </a:r>
            <a:r>
              <a:rPr lang="fr-CA" sz="1500" dirty="0">
                <a:solidFill>
                  <a:schemeClr val="bg1"/>
                </a:solidFill>
                <a:latin typeface="Courier New" panose="02070309020205020404" pitchFamily="49" charset="0"/>
                <a:cs typeface="Courier New" panose="02070309020205020404" pitchFamily="49" charset="0"/>
              </a:rPr>
              <a:t>(time in 1:100) </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points(b3, </a:t>
            </a:r>
            <a:r>
              <a:rPr lang="fr-CA" sz="1500" dirty="0" err="1">
                <a:solidFill>
                  <a:schemeClr val="bg1"/>
                </a:solidFill>
                <a:latin typeface="Courier New" panose="02070309020205020404" pitchFamily="49" charset="0"/>
                <a:cs typeface="Courier New" panose="02070309020205020404" pitchFamily="49" charset="0"/>
              </a:rPr>
              <a:t>pch</a:t>
            </a:r>
            <a:r>
              <a:rPr lang="fr-CA" sz="1500" dirty="0">
                <a:solidFill>
                  <a:schemeClr val="bg1"/>
                </a:solidFill>
                <a:latin typeface="Courier New" panose="02070309020205020404" pitchFamily="49" charset="0"/>
                <a:cs typeface="Courier New" panose="02070309020205020404" pitchFamily="49" charset="0"/>
              </a:rPr>
              <a:t> = </a:t>
            </a:r>
            <a:r>
              <a:rPr lang="fr-CA" sz="1500" dirty="0" smtClean="0">
                <a:solidFill>
                  <a:schemeClr val="bg1"/>
                </a:solidFill>
                <a:latin typeface="Courier New" panose="02070309020205020404" pitchFamily="49" charset="0"/>
                <a:cs typeface="Courier New" panose="02070309020205020404" pitchFamily="49" charset="0"/>
              </a:rPr>
              <a:t>16, col </a:t>
            </a:r>
            <a:r>
              <a:rPr lang="fr-CA" sz="1500" dirty="0">
                <a:solidFill>
                  <a:schemeClr val="bg1"/>
                </a:solidFill>
                <a:latin typeface="Courier New" panose="02070309020205020404" pitchFamily="49" charset="0"/>
                <a:cs typeface="Courier New" panose="02070309020205020404" pitchFamily="49" charset="0"/>
              </a:rPr>
              <a:t>= </a:t>
            </a:r>
            <a:r>
              <a:rPr lang="fr-CA" sz="1500" b="1" dirty="0">
                <a:solidFill>
                  <a:schemeClr val="bg1"/>
                </a:solidFill>
                <a:latin typeface="Courier New" panose="02070309020205020404" pitchFamily="49" charset="0"/>
                <a:cs typeface="Courier New" panose="02070309020205020404" pitchFamily="49" charset="0"/>
              </a:rPr>
              <a:t>of</a:t>
            </a:r>
            <a:r>
              <a:rPr lang="fr-CA" sz="1500" dirty="0">
                <a:solidFill>
                  <a:schemeClr val="bg1"/>
                </a:solidFill>
                <a:latin typeface="Courier New" panose="02070309020205020404" pitchFamily="49" charset="0"/>
                <a:cs typeface="Courier New" panose="02070309020205020404" pitchFamily="49" charset="0"/>
              </a:rPr>
              <a:t>(agents = </a:t>
            </a:r>
            <a:r>
              <a:rPr lang="fr-CA" sz="1500" dirty="0" smtClean="0">
                <a:solidFill>
                  <a:schemeClr val="bg1"/>
                </a:solidFill>
                <a:latin typeface="Courier New" panose="02070309020205020404" pitchFamily="49" charset="0"/>
                <a:cs typeface="Courier New" panose="02070309020205020404" pitchFamily="49" charset="0"/>
              </a:rPr>
              <a:t>b3, var </a:t>
            </a:r>
            <a:r>
              <a:rPr lang="fr-CA" sz="1500" dirty="0">
                <a:solidFill>
                  <a:schemeClr val="bg1"/>
                </a:solidFill>
                <a:latin typeface="Courier New" panose="02070309020205020404" pitchFamily="49" charset="0"/>
                <a:cs typeface="Courier New" panose="02070309020205020404" pitchFamily="49" charset="0"/>
              </a:rPr>
              <a:t>= "</a:t>
            </a:r>
            <a:r>
              <a:rPr lang="fr-CA" sz="1500" dirty="0" err="1">
                <a:solidFill>
                  <a:schemeClr val="bg1"/>
                </a:solidFill>
                <a:latin typeface="Courier New" panose="02070309020205020404" pitchFamily="49" charset="0"/>
                <a:cs typeface="Courier New" panose="02070309020205020404" pitchFamily="49" charset="0"/>
              </a:rPr>
              <a:t>color</a:t>
            </a:r>
            <a:r>
              <a:rPr lang="fr-CA" sz="1500" dirty="0" smtClean="0">
                <a:solidFill>
                  <a:schemeClr val="bg1"/>
                </a:solidFill>
                <a:latin typeface="Courier New" panose="02070309020205020404" pitchFamily="49" charset="0"/>
                <a:cs typeface="Courier New" panose="02070309020205020404" pitchFamily="49" charset="0"/>
              </a:rPr>
              <a:t>"))</a:t>
            </a:r>
            <a:endParaRPr lang="fr-CA" sz="1500" dirty="0">
              <a:solidFill>
                <a:schemeClr val="bg1"/>
              </a:solidFill>
              <a:latin typeface="Courier New" panose="02070309020205020404" pitchFamily="49" charset="0"/>
              <a:cs typeface="Courier New" panose="02070309020205020404" pitchFamily="49" charset="0"/>
            </a:endParaRPr>
          </a:p>
          <a:p>
            <a:pPr marL="0" indent="0">
              <a:buNone/>
            </a:pPr>
            <a:r>
              <a:rPr lang="fr-CA" sz="1500" dirty="0">
                <a:solidFill>
                  <a:schemeClr val="bg1"/>
                </a:solidFill>
                <a:latin typeface="Courier New" panose="02070309020205020404" pitchFamily="49" charset="0"/>
                <a:cs typeface="Courier New" panose="02070309020205020404" pitchFamily="49" charset="0"/>
              </a:rPr>
              <a:t>}</a:t>
            </a:r>
          </a:p>
        </p:txBody>
      </p:sp>
      <p:sp>
        <p:nvSpPr>
          <p:cNvPr id="3" name="Rectangle 2"/>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17024247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0" y="0"/>
            <a:ext cx="12192000" cy="6624736"/>
          </a:xfrm>
        </p:spPr>
        <p:txBody>
          <a:bodyPr>
            <a:noAutofit/>
          </a:bodyPr>
          <a:lstStyle/>
          <a:p>
            <a:pPr marL="0" indent="0">
              <a:buNone/>
            </a:pPr>
            <a:r>
              <a:rPr lang="fr-CA" sz="1600" dirty="0" err="1" smtClean="0">
                <a:latin typeface="Courier New" panose="02070309020205020404" pitchFamily="49" charset="0"/>
                <a:cs typeface="Courier New" panose="02070309020205020404" pitchFamily="49" charset="0"/>
              </a:rPr>
              <a:t>hill</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&lt;- </a:t>
            </a:r>
            <a:r>
              <a:rPr lang="fr-CA" sz="1600" b="1" dirty="0" err="1">
                <a:solidFill>
                  <a:srgbClr val="FFC000"/>
                </a:solidFill>
                <a:latin typeface="Courier New" panose="02070309020205020404" pitchFamily="49" charset="0"/>
                <a:cs typeface="Courier New" panose="02070309020205020404" pitchFamily="49" charset="0"/>
              </a:rPr>
              <a:t>createWorld</a:t>
            </a:r>
            <a:r>
              <a:rPr lang="fr-CA" sz="1600" dirty="0">
                <a:latin typeface="Courier New" panose="02070309020205020404" pitchFamily="49" charset="0"/>
                <a:cs typeface="Courier New" panose="02070309020205020404" pitchFamily="49" charset="0"/>
              </a:rPr>
              <a:t>(</a:t>
            </a:r>
            <a:r>
              <a:rPr lang="fr-CA" sz="1600" dirty="0" err="1">
                <a:latin typeface="Courier New" panose="02070309020205020404" pitchFamily="49" charset="0"/>
                <a:cs typeface="Courier New" panose="02070309020205020404" pitchFamily="49" charset="0"/>
              </a:rPr>
              <a:t>minPxcor</a:t>
            </a:r>
            <a:r>
              <a:rPr lang="fr-CA" sz="1600" dirty="0">
                <a:latin typeface="Courier New" panose="02070309020205020404" pitchFamily="49" charset="0"/>
                <a:cs typeface="Courier New" panose="02070309020205020404" pitchFamily="49" charset="0"/>
              </a:rPr>
              <a:t> = 1</a:t>
            </a:r>
            <a:r>
              <a:rPr lang="fr-CA" sz="1600" dirty="0" smtClean="0">
                <a:latin typeface="Courier New" panose="02070309020205020404" pitchFamily="49" charset="0"/>
                <a:cs typeface="Courier New" panose="02070309020205020404" pitchFamily="49" charset="0"/>
              </a:rPr>
              <a:t>, </a:t>
            </a:r>
            <a:r>
              <a:rPr lang="fr-CA" sz="1600" dirty="0" err="1" smtClean="0">
                <a:latin typeface="Courier New" panose="02070309020205020404" pitchFamily="49" charset="0"/>
                <a:cs typeface="Courier New" panose="02070309020205020404" pitchFamily="49" charset="0"/>
              </a:rPr>
              <a:t>maxPxcor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100, </a:t>
            </a:r>
            <a:r>
              <a:rPr lang="fr-CA" sz="1600" dirty="0" err="1" smtClean="0">
                <a:latin typeface="Courier New" panose="02070309020205020404" pitchFamily="49" charset="0"/>
                <a:cs typeface="Courier New" panose="02070309020205020404" pitchFamily="49" charset="0"/>
              </a:rPr>
              <a:t>minPycor</a:t>
            </a:r>
            <a:r>
              <a:rPr lang="fr-CA" sz="1600" dirty="0" smtClean="0">
                <a:latin typeface="Courier New" panose="02070309020205020404" pitchFamily="49" charset="0"/>
                <a:cs typeface="Courier New" panose="02070309020205020404" pitchFamily="49" charset="0"/>
              </a:rPr>
              <a:t> </a:t>
            </a:r>
            <a:r>
              <a:rPr lang="fr-CA" sz="1600" dirty="0">
                <a:latin typeface="Courier New" panose="02070309020205020404" pitchFamily="49" charset="0"/>
                <a:cs typeface="Courier New" panose="02070309020205020404" pitchFamily="49" charset="0"/>
              </a:rPr>
              <a:t>= </a:t>
            </a:r>
            <a:r>
              <a:rPr lang="fr-CA" sz="1600" dirty="0" smtClean="0">
                <a:latin typeface="Courier New" panose="02070309020205020404" pitchFamily="49" charset="0"/>
                <a:cs typeface="Courier New" panose="02070309020205020404" pitchFamily="49" charset="0"/>
              </a:rPr>
              <a:t>1, </a:t>
            </a:r>
            <a:r>
              <a:rPr lang="fr-CA" sz="1600" dirty="0" err="1" smtClean="0">
                <a:latin typeface="Courier New" panose="02070309020205020404" pitchFamily="49" charset="0"/>
                <a:cs typeface="Courier New" panose="02070309020205020404" pitchFamily="49" charset="0"/>
              </a:rPr>
              <a:t>maxPycor</a:t>
            </a:r>
            <a:r>
              <a:rPr lang="fr-CA" sz="1600" dirty="0" smtClean="0">
                <a:latin typeface="Courier New" panose="02070309020205020404" pitchFamily="49" charset="0"/>
                <a:cs typeface="Courier New" panose="02070309020205020404" pitchFamily="49" charset="0"/>
              </a:rPr>
              <a:t> = </a:t>
            </a:r>
            <a:r>
              <a:rPr lang="fr-CA" sz="1600" dirty="0">
                <a:latin typeface="Courier New" panose="02070309020205020404" pitchFamily="49" charset="0"/>
                <a:cs typeface="Courier New" panose="02070309020205020404" pitchFamily="49" charset="0"/>
              </a:rPr>
              <a:t>100</a:t>
            </a:r>
            <a:r>
              <a:rPr lang="fr-CA" sz="1600" dirty="0" smtClean="0">
                <a:latin typeface="Courier New" panose="02070309020205020404" pitchFamily="49" charset="0"/>
                <a:cs typeface="Courier New" panose="02070309020205020404" pitchFamily="49" charset="0"/>
              </a:rPr>
              <a:t>)</a:t>
            </a:r>
            <a:endParaRPr lang="fr-CA" sz="1600" dirty="0">
              <a:latin typeface="Courier New" panose="02070309020205020404" pitchFamily="49" charset="0"/>
              <a:cs typeface="Courier New" panose="02070309020205020404" pitchFamily="49" charset="0"/>
            </a:endParaRP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&lt;- 100 - </a:t>
            </a:r>
            <a:r>
              <a:rPr lang="fr-CA" sz="1500" b="1" dirty="0" err="1">
                <a:solidFill>
                  <a:srgbClr val="FFC000"/>
                </a:solidFill>
                <a:latin typeface="Courier New" panose="02070309020205020404" pitchFamily="49" charset="0"/>
                <a:cs typeface="Courier New" panose="02070309020205020404" pitchFamily="49" charset="0"/>
              </a:rPr>
              <a:t>NLdist</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agents2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(x = 30, y = 30))</a:t>
            </a:r>
          </a:p>
          <a:p>
            <a:pPr marL="0" indent="0">
              <a:buNone/>
            </a:pP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NLset</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patches(</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val </a:t>
            </a:r>
            <a:r>
              <a:rPr lang="fr-CA" sz="1500" dirty="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elevation</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plot(</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createTurtles</a:t>
            </a:r>
            <a:r>
              <a:rPr lang="fr-CA" sz="1500" dirty="0">
                <a:solidFill>
                  <a:schemeClr val="tx1"/>
                </a:solidFill>
                <a:latin typeface="Courier New" panose="02070309020205020404" pitchFamily="49" charset="0"/>
                <a:cs typeface="Courier New" panose="02070309020205020404" pitchFamily="49" charset="0"/>
              </a:rPr>
              <a:t>(n = 3, </a:t>
            </a:r>
            <a:r>
              <a:rPr lang="fr-CA" sz="1500" dirty="0" err="1">
                <a:solidFill>
                  <a:schemeClr val="tx1"/>
                </a:solidFill>
                <a:latin typeface="Courier New" panose="02070309020205020404" pitchFamily="49" charset="0"/>
                <a:cs typeface="Courier New" panose="02070309020205020404" pitchFamily="49" charset="0"/>
              </a:rPr>
              <a:t>coords</a:t>
            </a: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cbind</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xcor</a:t>
            </a:r>
            <a:r>
              <a:rPr lang="fr-CA" sz="1500" dirty="0">
                <a:solidFill>
                  <a:schemeClr val="tx1"/>
                </a:solidFill>
                <a:latin typeface="Courier New" panose="02070309020205020404" pitchFamily="49" charset="0"/>
                <a:cs typeface="Courier New" panose="02070309020205020404" pitchFamily="49" charset="0"/>
              </a:rPr>
              <a:t> = 50</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ycor</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50))</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16, col =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var =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p>
          <a:p>
            <a:pPr marL="0" indent="0">
              <a:buNone/>
            </a:pP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smtClean="0">
                <a:solidFill>
                  <a:schemeClr val="tx1"/>
                </a:solidFill>
                <a:latin typeface="Courier New" panose="02070309020205020404" pitchFamily="49" charset="0"/>
                <a:cs typeface="Courier New" panose="02070309020205020404" pitchFamily="49" charset="0"/>
              </a:rPr>
              <a:t>for </a:t>
            </a:r>
            <a:r>
              <a:rPr lang="fr-CA" sz="1500" dirty="0">
                <a:solidFill>
                  <a:schemeClr val="tx1"/>
                </a:solidFill>
                <a:latin typeface="Courier New" panose="02070309020205020404" pitchFamily="49" charset="0"/>
                <a:cs typeface="Courier New" panose="02070309020205020404" pitchFamily="49" charset="0"/>
              </a:rPr>
              <a:t>(time in 1:100) </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  if (</a:t>
            </a:r>
            <a:r>
              <a:rPr lang="fr-CA" sz="1500" dirty="0" err="1">
                <a:solidFill>
                  <a:schemeClr val="tx1"/>
                </a:solidFill>
                <a:latin typeface="Courier New" panose="02070309020205020404" pitchFamily="49" charset="0"/>
                <a:cs typeface="Courier New" panose="02070309020205020404" pitchFamily="49" charset="0"/>
              </a:rPr>
              <a:t>runif</a:t>
            </a:r>
            <a:r>
              <a:rPr lang="fr-CA" sz="1500" dirty="0">
                <a:solidFill>
                  <a:schemeClr val="tx1"/>
                </a:solidFill>
                <a:latin typeface="Courier New" panose="02070309020205020404" pitchFamily="49" charset="0"/>
                <a:cs typeface="Courier New" panose="02070309020205020404" pitchFamily="49" charset="0"/>
              </a:rPr>
              <a:t>(n = 1, min = 0, max = 1) &lt; 0.5)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uphill</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 </a:t>
            </a:r>
            <a:r>
              <a:rPr lang="fr-CA" sz="1500" dirty="0" err="1">
                <a:solidFill>
                  <a:schemeClr val="tx1"/>
                </a:solidFill>
                <a:latin typeface="Courier New" panose="02070309020205020404" pitchFamily="49" charset="0"/>
                <a:cs typeface="Courier New" panose="02070309020205020404" pitchFamily="49" charset="0"/>
              </a:rPr>
              <a:t>else</a:t>
            </a: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bg1"/>
                </a:solidFill>
                <a:latin typeface="Courier New" panose="02070309020205020404" pitchFamily="49" charset="0"/>
                <a:cs typeface="Courier New" panose="02070309020205020404" pitchFamily="49" charset="0"/>
              </a:rPr>
              <a:t>    </a:t>
            </a:r>
            <a:r>
              <a:rPr lang="fr-CA" sz="1500" dirty="0" err="1" smtClean="0">
                <a:solidFill>
                  <a:schemeClr val="tx1"/>
                </a:solidFill>
                <a:latin typeface="Courier New" panose="02070309020205020404" pitchFamily="49" charset="0"/>
                <a:cs typeface="Courier New" panose="02070309020205020404" pitchFamily="49" charset="0"/>
              </a:rPr>
              <a:t>allNeighbors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neighbors</a:t>
            </a:r>
            <a:r>
              <a:rPr lang="fr-CA" sz="1500" dirty="0">
                <a:solidFill>
                  <a:schemeClr val="tx1"/>
                </a:solidFill>
                <a:latin typeface="Courier New" panose="02070309020205020404" pitchFamily="49" charset="0"/>
                <a:cs typeface="Courier New" panose="02070309020205020404" pitchFamily="49" charset="0"/>
              </a:rPr>
              <a:t>(world = </a:t>
            </a:r>
            <a:r>
              <a:rPr lang="fr-CA" sz="1500" dirty="0" err="1" smtClean="0">
                <a:solidFill>
                  <a:schemeClr val="tx1"/>
                </a:solidFill>
                <a:latin typeface="Courier New" panose="02070309020205020404" pitchFamily="49" charset="0"/>
                <a:cs typeface="Courier New" panose="02070309020205020404" pitchFamily="49" charset="0"/>
              </a:rPr>
              <a:t>hill</a:t>
            </a:r>
            <a:r>
              <a:rPr lang="fr-CA" sz="1500" dirty="0" smtClean="0">
                <a:solidFill>
                  <a:schemeClr val="tx1"/>
                </a:solidFill>
                <a:latin typeface="Courier New" panose="02070309020205020404" pitchFamily="49" charset="0"/>
                <a:cs typeface="Courier New" panose="02070309020205020404" pitchFamily="49" charset="0"/>
              </a:rPr>
              <a:t>,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err="1" smtClean="0">
                <a:solidFill>
                  <a:schemeClr val="tx1"/>
                </a:solidFill>
                <a:latin typeface="Courier New" panose="02070309020205020404" pitchFamily="49" charset="0"/>
                <a:cs typeface="Courier New" panose="02070309020205020404" pitchFamily="49" charset="0"/>
              </a:rPr>
              <a:t>nNeighbors</a:t>
            </a:r>
            <a:r>
              <a:rPr lang="fr-CA" sz="1500" dirty="0" smtClean="0">
                <a:solidFill>
                  <a:schemeClr val="tx1"/>
                </a:solidFill>
                <a:latin typeface="Courier New" panose="02070309020205020404" pitchFamily="49" charset="0"/>
                <a:cs typeface="Courier New" panose="02070309020205020404" pitchFamily="49" charset="0"/>
              </a:rPr>
              <a:t> </a:t>
            </a:r>
            <a:r>
              <a:rPr lang="fr-CA" sz="1500" dirty="0">
                <a:solidFill>
                  <a:schemeClr val="tx1"/>
                </a:solidFill>
                <a:latin typeface="Courier New" panose="02070309020205020404" pitchFamily="49" charset="0"/>
                <a:cs typeface="Courier New" panose="02070309020205020404" pitchFamily="49" charset="0"/>
              </a:rPr>
              <a:t>= 8)</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 &lt;- </a:t>
            </a:r>
            <a:r>
              <a:rPr lang="fr-CA" sz="1500" b="1" dirty="0" err="1">
                <a:solidFill>
                  <a:srgbClr val="FFC000"/>
                </a:solidFill>
                <a:latin typeface="Courier New" panose="02070309020205020404" pitchFamily="49" charset="0"/>
                <a:cs typeface="Courier New" panose="02070309020205020404" pitchFamily="49" charset="0"/>
              </a:rPr>
              <a:t>oneOf</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allNeighbors</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r>
              <a:rPr lang="fr-CA" sz="1500" dirty="0" smtClean="0">
                <a:solidFill>
                  <a:schemeClr val="tx1"/>
                </a:solidFill>
                <a:latin typeface="Courier New" panose="02070309020205020404" pitchFamily="49" charset="0"/>
                <a:cs typeface="Courier New" panose="02070309020205020404" pitchFamily="49" charset="0"/>
              </a:rPr>
              <a:t>b3 </a:t>
            </a:r>
            <a:r>
              <a:rPr lang="fr-CA" sz="1500" dirty="0">
                <a:solidFill>
                  <a:schemeClr val="tx1"/>
                </a:solidFill>
                <a:latin typeface="Courier New" panose="02070309020205020404" pitchFamily="49" charset="0"/>
                <a:cs typeface="Courier New" panose="02070309020205020404" pitchFamily="49" charset="0"/>
              </a:rPr>
              <a:t>&lt;- </a:t>
            </a:r>
            <a:r>
              <a:rPr lang="fr-CA" sz="1500" b="1" dirty="0" err="1">
                <a:solidFill>
                  <a:srgbClr val="FFC000"/>
                </a:solidFill>
                <a:latin typeface="Courier New" panose="02070309020205020404" pitchFamily="49" charset="0"/>
                <a:cs typeface="Courier New" panose="02070309020205020404" pitchFamily="49" charset="0"/>
              </a:rPr>
              <a:t>moveTo</a:t>
            </a:r>
            <a:r>
              <a:rPr lang="fr-CA" sz="1500" dirty="0">
                <a:solidFill>
                  <a:schemeClr val="tx1"/>
                </a:solidFill>
                <a:latin typeface="Courier New" panose="02070309020205020404" pitchFamily="49" charset="0"/>
                <a:cs typeface="Courier New" panose="02070309020205020404" pitchFamily="49" charset="0"/>
              </a:rPr>
              <a:t>(</a:t>
            </a:r>
            <a:r>
              <a:rPr lang="fr-CA" sz="1500" dirty="0" err="1">
                <a:solidFill>
                  <a:schemeClr val="tx1"/>
                </a:solidFill>
                <a:latin typeface="Courier New" panose="02070309020205020404" pitchFamily="49" charset="0"/>
                <a:cs typeface="Courier New" panose="02070309020205020404" pitchFamily="49" charset="0"/>
              </a:rPr>
              <a:t>turtles</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b3, agents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oneNeighbor</a:t>
            </a:r>
            <a:r>
              <a:rPr lang="fr-CA" sz="1500" dirty="0">
                <a:solidFill>
                  <a:schemeClr val="tx1"/>
                </a:solidFill>
                <a:latin typeface="Courier New" panose="02070309020205020404" pitchFamily="49" charset="0"/>
                <a:cs typeface="Courier New" panose="02070309020205020404" pitchFamily="49" charset="0"/>
              </a:rPr>
              <a:t>)</a:t>
            </a:r>
          </a:p>
          <a:p>
            <a:pPr marL="0" indent="0">
              <a:buNone/>
            </a:pPr>
            <a:r>
              <a:rPr lang="fr-CA" sz="1500" dirty="0">
                <a:solidFill>
                  <a:schemeClr val="tx1"/>
                </a:solidFill>
                <a:latin typeface="Courier New" panose="02070309020205020404" pitchFamily="49" charset="0"/>
                <a:cs typeface="Courier New" panose="02070309020205020404" pitchFamily="49" charset="0"/>
              </a:rPr>
              <a:t>  }</a:t>
            </a:r>
          </a:p>
          <a:p>
            <a:pPr marL="0" indent="0">
              <a:buNone/>
            </a:pPr>
            <a:r>
              <a:rPr lang="fr-CA" sz="1500" dirty="0" smtClean="0">
                <a:solidFill>
                  <a:schemeClr val="tx1"/>
                </a:solidFill>
                <a:latin typeface="Courier New" panose="02070309020205020404" pitchFamily="49" charset="0"/>
                <a:cs typeface="Courier New" panose="02070309020205020404" pitchFamily="49" charset="0"/>
              </a:rPr>
              <a:t>  points(b3, </a:t>
            </a:r>
            <a:r>
              <a:rPr lang="fr-CA" sz="1500" dirty="0" err="1">
                <a:solidFill>
                  <a:schemeClr val="tx1"/>
                </a:solidFill>
                <a:latin typeface="Courier New" panose="02070309020205020404" pitchFamily="49" charset="0"/>
                <a:cs typeface="Courier New" panose="02070309020205020404" pitchFamily="49" charset="0"/>
              </a:rPr>
              <a:t>pch</a:t>
            </a:r>
            <a:r>
              <a:rPr lang="fr-CA" sz="1500" dirty="0">
                <a:solidFill>
                  <a:schemeClr val="tx1"/>
                </a:solidFill>
                <a:latin typeface="Courier New" panose="02070309020205020404" pitchFamily="49" charset="0"/>
                <a:cs typeface="Courier New" panose="02070309020205020404" pitchFamily="49" charset="0"/>
              </a:rPr>
              <a:t> = </a:t>
            </a:r>
            <a:r>
              <a:rPr lang="fr-CA" sz="1500" dirty="0" smtClean="0">
                <a:solidFill>
                  <a:schemeClr val="tx1"/>
                </a:solidFill>
                <a:latin typeface="Courier New" panose="02070309020205020404" pitchFamily="49" charset="0"/>
                <a:cs typeface="Courier New" panose="02070309020205020404" pitchFamily="49" charset="0"/>
              </a:rPr>
              <a:t>16, col </a:t>
            </a:r>
            <a:r>
              <a:rPr lang="fr-CA" sz="1500" dirty="0">
                <a:solidFill>
                  <a:schemeClr val="tx1"/>
                </a:solidFill>
                <a:latin typeface="Courier New" panose="02070309020205020404" pitchFamily="49" charset="0"/>
                <a:cs typeface="Courier New" panose="02070309020205020404" pitchFamily="49" charset="0"/>
              </a:rPr>
              <a:t>= </a:t>
            </a:r>
            <a:r>
              <a:rPr lang="fr-CA" sz="1500" b="1" dirty="0">
                <a:solidFill>
                  <a:srgbClr val="FFC000"/>
                </a:solidFill>
                <a:latin typeface="Courier New" panose="02070309020205020404" pitchFamily="49" charset="0"/>
                <a:cs typeface="Courier New" panose="02070309020205020404" pitchFamily="49" charset="0"/>
              </a:rPr>
              <a:t>of</a:t>
            </a:r>
            <a:r>
              <a:rPr lang="fr-CA" sz="1500" dirty="0">
                <a:solidFill>
                  <a:schemeClr val="tx1"/>
                </a:solidFill>
                <a:latin typeface="Courier New" panose="02070309020205020404" pitchFamily="49" charset="0"/>
                <a:cs typeface="Courier New" panose="02070309020205020404" pitchFamily="49" charset="0"/>
              </a:rPr>
              <a:t>(agents = </a:t>
            </a:r>
            <a:r>
              <a:rPr lang="fr-CA" sz="1500" dirty="0" smtClean="0">
                <a:solidFill>
                  <a:schemeClr val="tx1"/>
                </a:solidFill>
                <a:latin typeface="Courier New" panose="02070309020205020404" pitchFamily="49" charset="0"/>
                <a:cs typeface="Courier New" panose="02070309020205020404" pitchFamily="49" charset="0"/>
              </a:rPr>
              <a:t>b3, var </a:t>
            </a:r>
            <a:r>
              <a:rPr lang="fr-CA" sz="1500" dirty="0">
                <a:solidFill>
                  <a:schemeClr val="tx1"/>
                </a:solidFill>
                <a:latin typeface="Courier New" panose="02070309020205020404" pitchFamily="49" charset="0"/>
                <a:cs typeface="Courier New" panose="02070309020205020404" pitchFamily="49" charset="0"/>
              </a:rPr>
              <a:t>= "</a:t>
            </a:r>
            <a:r>
              <a:rPr lang="fr-CA" sz="1500" dirty="0" err="1">
                <a:solidFill>
                  <a:schemeClr val="tx1"/>
                </a:solidFill>
                <a:latin typeface="Courier New" panose="02070309020205020404" pitchFamily="49" charset="0"/>
                <a:cs typeface="Courier New" panose="02070309020205020404" pitchFamily="49" charset="0"/>
              </a:rPr>
              <a:t>color</a:t>
            </a:r>
            <a:r>
              <a:rPr lang="fr-CA" sz="1500" dirty="0" smtClean="0">
                <a:solidFill>
                  <a:schemeClr val="tx1"/>
                </a:solidFill>
                <a:latin typeface="Courier New" panose="02070309020205020404" pitchFamily="49" charset="0"/>
                <a:cs typeface="Courier New" panose="02070309020205020404" pitchFamily="49" charset="0"/>
              </a:rPr>
              <a:t>"))</a:t>
            </a:r>
            <a:endParaRPr lang="fr-CA" sz="1500" dirty="0">
              <a:solidFill>
                <a:schemeClr val="tx1"/>
              </a:solidFill>
              <a:latin typeface="Courier New" panose="02070309020205020404" pitchFamily="49" charset="0"/>
              <a:cs typeface="Courier New" panose="02070309020205020404" pitchFamily="49" charset="0"/>
            </a:endParaRPr>
          </a:p>
          <a:p>
            <a:pPr marL="0" indent="0">
              <a:buNone/>
            </a:pPr>
            <a:r>
              <a:rPr lang="fr-CA" sz="1500" dirty="0">
                <a:solidFill>
                  <a:schemeClr val="tx1"/>
                </a:solidFill>
                <a:latin typeface="Courier New" panose="02070309020205020404" pitchFamily="49" charset="0"/>
                <a:cs typeface="Courier New" panose="02070309020205020404" pitchFamily="49" charset="0"/>
              </a:rPr>
              <a:t>}</a:t>
            </a:r>
          </a:p>
        </p:txBody>
      </p:sp>
      <p:pic>
        <p:nvPicPr>
          <p:cNvPr id="3" name="Espace réservé du contenu 3"/>
          <p:cNvPicPr>
            <a:picLocks noChangeAspect="1"/>
          </p:cNvPicPr>
          <p:nvPr/>
        </p:nvPicPr>
        <p:blipFill rotWithShape="1">
          <a:blip r:embed="rId2" cstate="print">
            <a:extLst>
              <a:ext uri="{28A0092B-C50C-407E-A947-70E740481C1C}">
                <a14:useLocalDpi xmlns:a14="http://schemas.microsoft.com/office/drawing/2010/main" val="0"/>
              </a:ext>
            </a:extLst>
          </a:blip>
          <a:srcRect l="3601" t="7378" r="3947" b="4352"/>
          <a:stretch/>
        </p:blipFill>
        <p:spPr>
          <a:xfrm>
            <a:off x="8326346" y="2837572"/>
            <a:ext cx="3865654" cy="3329963"/>
          </a:xfrm>
          <a:prstGeom prst="rect">
            <a:avLst/>
          </a:prstGeom>
        </p:spPr>
      </p:pic>
      <p:sp>
        <p:nvSpPr>
          <p:cNvPr id="5" name="Rectangle 4"/>
          <p:cNvSpPr/>
          <p:nvPr/>
        </p:nvSpPr>
        <p:spPr>
          <a:xfrm>
            <a:off x="5737989" y="6488668"/>
            <a:ext cx="6454011" cy="369332"/>
          </a:xfrm>
          <a:prstGeom prst="rect">
            <a:avLst/>
          </a:prstGeom>
        </p:spPr>
        <p:txBody>
          <a:bodyPr wrap="none">
            <a:spAutoFit/>
          </a:bodyPr>
          <a:lstStyle/>
          <a:p>
            <a:r>
              <a:rPr lang="fr-CA" dirty="0" smtClean="0"/>
              <a:t>Full code </a:t>
            </a:r>
            <a:r>
              <a:rPr lang="fr-CA" dirty="0" err="1" smtClean="0"/>
              <a:t>with</a:t>
            </a:r>
            <a:r>
              <a:rPr lang="fr-CA" dirty="0" smtClean="0"/>
              <a:t> </a:t>
            </a:r>
            <a:r>
              <a:rPr lang="fr-CA" dirty="0" err="1" smtClean="0"/>
              <a:t>comments</a:t>
            </a:r>
            <a:r>
              <a:rPr lang="fr-CA" dirty="0" smtClean="0"/>
              <a:t> </a:t>
            </a:r>
            <a:r>
              <a:rPr lang="fr-CA" dirty="0" err="1" smtClean="0"/>
              <a:t>available</a:t>
            </a:r>
            <a:r>
              <a:rPr lang="fr-CA" dirty="0"/>
              <a:t>: 6_ButterflyHilltopping.R</a:t>
            </a:r>
          </a:p>
        </p:txBody>
      </p:sp>
    </p:spTree>
    <p:extLst>
      <p:ext uri="{BB962C8B-B14F-4D97-AF65-F5344CB8AC3E}">
        <p14:creationId xmlns:p14="http://schemas.microsoft.com/office/powerpoint/2010/main" val="232290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3379" y="1657033"/>
            <a:ext cx="10234434" cy="3948381"/>
          </a:xfrm>
          <a:prstGeom prst="rect">
            <a:avLst/>
          </a:prstGeom>
        </p:spPr>
      </p:pic>
      <p:sp>
        <p:nvSpPr>
          <p:cNvPr id="6" name="Rectangle 5"/>
          <p:cNvSpPr/>
          <p:nvPr/>
        </p:nvSpPr>
        <p:spPr>
          <a:xfrm>
            <a:off x="8030283" y="6488668"/>
            <a:ext cx="4161717" cy="369332"/>
          </a:xfrm>
          <a:prstGeom prst="rect">
            <a:avLst/>
          </a:prstGeom>
          <a:solidFill>
            <a:schemeClr val="bg1"/>
          </a:solidFill>
        </p:spPr>
        <p:txBody>
          <a:bodyPr wrap="none">
            <a:spAutoFit/>
          </a:bodyPr>
          <a:lstStyle/>
          <a:p>
            <a:r>
              <a:rPr lang="fr-FR" dirty="0"/>
              <a:t> </a:t>
            </a:r>
            <a:r>
              <a:rPr lang="fr-FR" dirty="0">
                <a:hlinkClick r:id="rId3"/>
              </a:rPr>
              <a:t>https://doi.org/10.1111/ecog.04516</a:t>
            </a:r>
            <a:endParaRPr lang="fr-FR" dirty="0"/>
          </a:p>
        </p:txBody>
      </p:sp>
    </p:spTree>
    <p:extLst>
      <p:ext uri="{BB962C8B-B14F-4D97-AF65-F5344CB8AC3E}">
        <p14:creationId xmlns:p14="http://schemas.microsoft.com/office/powerpoint/2010/main" val="42886300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a:t>Butterfly</a:t>
            </a:r>
            <a:r>
              <a:rPr lang="fr-CA" dirty="0"/>
              <a:t> </a:t>
            </a:r>
            <a:r>
              <a:rPr lang="fr-CA" dirty="0" err="1" smtClean="0"/>
              <a:t>hilltopping</a:t>
            </a:r>
            <a:r>
              <a:rPr lang="fr-CA" dirty="0" smtClean="0"/>
              <a:t> - </a:t>
            </a:r>
            <a:r>
              <a:rPr lang="fr-CA" dirty="0" err="1" smtClean="0"/>
              <a:t>exercise</a:t>
            </a:r>
            <a:endParaRPr lang="fr-CA" dirty="0"/>
          </a:p>
        </p:txBody>
      </p:sp>
      <p:sp>
        <p:nvSpPr>
          <p:cNvPr id="4" name="Espace réservé du contenu 3"/>
          <p:cNvSpPr>
            <a:spLocks noGrp="1"/>
          </p:cNvSpPr>
          <p:nvPr>
            <p:ph idx="1"/>
          </p:nvPr>
        </p:nvSpPr>
        <p:spPr>
          <a:xfrm>
            <a:off x="677334" y="2667895"/>
            <a:ext cx="10467588" cy="3373467"/>
          </a:xfrm>
        </p:spPr>
        <p:txBody>
          <a:bodyPr/>
          <a:lstStyle/>
          <a:p>
            <a:r>
              <a:rPr lang="en-US" dirty="0" smtClean="0"/>
              <a:t>Butterflies are 50 instead of 3</a:t>
            </a:r>
          </a:p>
          <a:p>
            <a:r>
              <a:rPr lang="en-US" dirty="0" smtClean="0"/>
              <a:t>They start at the top of the hill</a:t>
            </a:r>
          </a:p>
          <a:p>
            <a:r>
              <a:rPr lang="en-US" dirty="0"/>
              <a:t>They </a:t>
            </a:r>
            <a:r>
              <a:rPr lang="en-US" dirty="0" smtClean="0"/>
              <a:t>follow the </a:t>
            </a:r>
            <a:r>
              <a:rPr lang="en-US" dirty="0"/>
              <a:t>same movement pattern </a:t>
            </a:r>
            <a:r>
              <a:rPr lang="en-US" dirty="0" smtClean="0"/>
              <a:t>but they fly downhill</a:t>
            </a:r>
          </a:p>
          <a:p>
            <a:endParaRPr lang="en-US" dirty="0"/>
          </a:p>
          <a:p>
            <a:r>
              <a:rPr lang="en-US" dirty="0"/>
              <a:t>Exercise solutions: 7_ButterflyHilltoppingExercise.R</a:t>
            </a:r>
          </a:p>
          <a:p>
            <a:pPr lvl="1"/>
            <a:endParaRPr lang="en-US" dirty="0" smtClean="0"/>
          </a:p>
          <a:p>
            <a:pPr lvl="1"/>
            <a:endParaRPr lang="fr-CA"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5849" y="1588224"/>
            <a:ext cx="949108" cy="735427"/>
          </a:xfrm>
          <a:prstGeom prst="rect">
            <a:avLst/>
          </a:prstGeom>
        </p:spPr>
      </p:pic>
    </p:spTree>
    <p:extLst>
      <p:ext uri="{BB962C8B-B14F-4D97-AF65-F5344CB8AC3E}">
        <p14:creationId xmlns:p14="http://schemas.microsoft.com/office/powerpoint/2010/main" val="272881717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err="1" smtClean="0"/>
              <a:t>NetLogoR</a:t>
            </a:r>
            <a:r>
              <a:rPr lang="en-US" dirty="0" smtClean="0"/>
              <a:t/>
            </a:r>
            <a:br>
              <a:rPr lang="en-US" dirty="0" smtClean="0"/>
            </a:br>
            <a:r>
              <a:rPr lang="en-US" dirty="0" smtClean="0"/>
              <a:t>A more complex model</a:t>
            </a:r>
            <a:endParaRPr lang="fr-CA" dirty="0"/>
          </a:p>
        </p:txBody>
      </p:sp>
    </p:spTree>
    <p:extLst>
      <p:ext uri="{BB962C8B-B14F-4D97-AF65-F5344CB8AC3E}">
        <p14:creationId xmlns:p14="http://schemas.microsoft.com/office/powerpoint/2010/main" val="3010110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13858642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0839" y="-10078"/>
            <a:ext cx="6810323" cy="6878156"/>
          </a:xfrm>
        </p:spPr>
      </p:pic>
    </p:spTree>
    <p:extLst>
      <p:ext uri="{BB962C8B-B14F-4D97-AF65-F5344CB8AC3E}">
        <p14:creationId xmlns:p14="http://schemas.microsoft.com/office/powerpoint/2010/main" val="3611289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a:t>
            </a:r>
            <a:r>
              <a:rPr lang="en-US" sz="2000" dirty="0" smtClean="0"/>
              <a:t>individual/individual</a:t>
            </a:r>
          </a:p>
          <a:p>
            <a:pPr lvl="1"/>
            <a:r>
              <a:rPr lang="en-US" sz="2000" dirty="0" smtClean="0"/>
              <a:t>Interactions individual/landscape</a:t>
            </a:r>
            <a:endParaRPr lang="en-US" sz="2000" dirty="0"/>
          </a:p>
          <a:p>
            <a:endParaRPr lang="fr-CA" sz="2400" dirty="0" smtClean="0"/>
          </a:p>
          <a:p>
            <a:endParaRPr lang="fr-CA" sz="2400" dirty="0" smtClean="0"/>
          </a:p>
        </p:txBody>
      </p:sp>
    </p:spTree>
    <p:extLst>
      <p:ext uri="{BB962C8B-B14F-4D97-AF65-F5344CB8AC3E}">
        <p14:creationId xmlns:p14="http://schemas.microsoft.com/office/powerpoint/2010/main" val="35486359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CA"/>
          </a:p>
        </p:txBody>
      </p:sp>
      <p:pic>
        <p:nvPicPr>
          <p:cNvPr id="4" name="Espace réservé du contenu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79627" y="-21401"/>
            <a:ext cx="6832747" cy="6900803"/>
          </a:xfrm>
        </p:spPr>
      </p:pic>
    </p:spTree>
    <p:extLst>
      <p:ext uri="{BB962C8B-B14F-4D97-AF65-F5344CB8AC3E}">
        <p14:creationId xmlns:p14="http://schemas.microsoft.com/office/powerpoint/2010/main" val="226732718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a:t>Wolf </a:t>
            </a:r>
            <a:r>
              <a:rPr lang="fr-CA" dirty="0" err="1"/>
              <a:t>Sheep</a:t>
            </a:r>
            <a:r>
              <a:rPr lang="fr-CA" dirty="0"/>
              <a:t> </a:t>
            </a:r>
            <a:r>
              <a:rPr lang="fr-CA" dirty="0" err="1"/>
              <a:t>Predation</a:t>
            </a:r>
            <a:endParaRPr lang="fr-CA" dirty="0"/>
          </a:p>
        </p:txBody>
      </p:sp>
      <p:sp>
        <p:nvSpPr>
          <p:cNvPr id="3" name="Espace réservé du contenu 2"/>
          <p:cNvSpPr>
            <a:spLocks noGrp="1"/>
          </p:cNvSpPr>
          <p:nvPr>
            <p:ph idx="1"/>
          </p:nvPr>
        </p:nvSpPr>
        <p:spPr/>
        <p:txBody>
          <a:bodyPr>
            <a:normAutofit/>
          </a:bodyPr>
          <a:lstStyle/>
          <a:p>
            <a:r>
              <a:rPr lang="en-US" sz="2400" dirty="0"/>
              <a:t>Prey-predator system</a:t>
            </a:r>
          </a:p>
          <a:p>
            <a:pPr lvl="1"/>
            <a:r>
              <a:rPr lang="en-US" sz="2000" dirty="0"/>
              <a:t>2 types of moving individuals</a:t>
            </a:r>
          </a:p>
          <a:p>
            <a:pPr lvl="1"/>
            <a:r>
              <a:rPr lang="en-US" sz="2000" dirty="0"/>
              <a:t>Interactions individual/individual</a:t>
            </a:r>
          </a:p>
          <a:p>
            <a:pPr lvl="1"/>
            <a:r>
              <a:rPr lang="en-US" sz="2000" dirty="0"/>
              <a:t>Interactions individual/landscape</a:t>
            </a:r>
          </a:p>
          <a:p>
            <a:endParaRPr lang="fr-CA" sz="2400" dirty="0" smtClean="0"/>
          </a:p>
          <a:p>
            <a:r>
              <a:rPr lang="fr-CA" sz="2400" dirty="0" smtClean="0"/>
              <a:t>Full model </a:t>
            </a:r>
            <a:r>
              <a:rPr lang="fr-CA" sz="2400" dirty="0" err="1" smtClean="0"/>
              <a:t>available</a:t>
            </a:r>
            <a:r>
              <a:rPr lang="fr-CA" sz="2400" dirty="0" smtClean="0"/>
              <a:t> </a:t>
            </a:r>
            <a:r>
              <a:rPr lang="fr-CA" sz="2400" dirty="0" err="1" smtClean="0"/>
              <a:t>when</a:t>
            </a:r>
            <a:r>
              <a:rPr lang="fr-CA" sz="2400" dirty="0" smtClean="0"/>
              <a:t> </a:t>
            </a:r>
            <a:r>
              <a:rPr lang="fr-CA" sz="2400" dirty="0" err="1" smtClean="0"/>
              <a:t>downloading</a:t>
            </a:r>
            <a:r>
              <a:rPr lang="fr-CA" sz="2400" dirty="0" smtClean="0"/>
              <a:t> </a:t>
            </a:r>
            <a:r>
              <a:rPr lang="fr-CA" sz="2400" dirty="0" err="1" smtClean="0"/>
              <a:t>NetLogoR</a:t>
            </a:r>
            <a:endParaRPr lang="fr-CA" sz="2400" dirty="0" smtClean="0"/>
          </a:p>
          <a:p>
            <a:r>
              <a:rPr lang="fr-CA" sz="2400" dirty="0" err="1" smtClean="0"/>
              <a:t>Let’s</a:t>
            </a:r>
            <a:r>
              <a:rPr lang="fr-CA" sz="2400" dirty="0" smtClean="0"/>
              <a:t> look at a </a:t>
            </a:r>
            <a:r>
              <a:rPr lang="fr-CA" sz="2400" dirty="0" err="1" smtClean="0"/>
              <a:t>simpler</a:t>
            </a:r>
            <a:r>
              <a:rPr lang="fr-CA" sz="2400" smtClean="0"/>
              <a:t> </a:t>
            </a:r>
            <a:r>
              <a:rPr lang="fr-CA" sz="2400"/>
              <a:t>version: 8_WolfSheep.R</a:t>
            </a:r>
            <a:endParaRPr lang="fr-CA" sz="2400" dirty="0"/>
          </a:p>
        </p:txBody>
      </p:sp>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9227" y="5557795"/>
            <a:ext cx="874270" cy="677438"/>
          </a:xfrm>
          <a:prstGeom prst="rect">
            <a:avLst/>
          </a:prstGeom>
        </p:spPr>
      </p:pic>
    </p:spTree>
    <p:extLst>
      <p:ext uri="{BB962C8B-B14F-4D97-AF65-F5344CB8AC3E}">
        <p14:creationId xmlns:p14="http://schemas.microsoft.com/office/powerpoint/2010/main" val="32572147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References</a:t>
            </a:r>
            <a:endParaRPr lang="fr-CA" dirty="0"/>
          </a:p>
        </p:txBody>
      </p:sp>
      <p:sp>
        <p:nvSpPr>
          <p:cNvPr id="3" name="Espace réservé du contenu 2"/>
          <p:cNvSpPr>
            <a:spLocks noGrp="1"/>
          </p:cNvSpPr>
          <p:nvPr>
            <p:ph idx="1"/>
          </p:nvPr>
        </p:nvSpPr>
        <p:spPr>
          <a:xfrm>
            <a:off x="441065" y="1420009"/>
            <a:ext cx="11413862" cy="5056095"/>
          </a:xfrm>
        </p:spPr>
        <p:txBody>
          <a:bodyPr>
            <a:normAutofit/>
          </a:bodyPr>
          <a:lstStyle/>
          <a:p>
            <a:pPr>
              <a:spcBef>
                <a:spcPts val="0"/>
              </a:spcBef>
            </a:pPr>
            <a:r>
              <a:rPr lang="fr-CA" b="1" u="sng" dirty="0" err="1" smtClean="0"/>
              <a:t>NetLogoR</a:t>
            </a:r>
            <a:endParaRPr lang="fr-CA" b="1" u="sng" dirty="0"/>
          </a:p>
          <a:p>
            <a:pPr>
              <a:spcBef>
                <a:spcPts val="0"/>
              </a:spcBef>
            </a:pPr>
            <a:r>
              <a:rPr lang="fr-CA" dirty="0" err="1"/>
              <a:t>Bauduin</a:t>
            </a:r>
            <a:r>
              <a:rPr lang="fr-CA" dirty="0"/>
              <a:t> S, </a:t>
            </a:r>
            <a:r>
              <a:rPr lang="fr-CA" dirty="0" err="1"/>
              <a:t>McIntire</a:t>
            </a:r>
            <a:r>
              <a:rPr lang="fr-CA" dirty="0"/>
              <a:t> EJB, </a:t>
            </a:r>
            <a:r>
              <a:rPr lang="fr-CA" dirty="0" err="1"/>
              <a:t>Chubaty</a:t>
            </a:r>
            <a:r>
              <a:rPr lang="fr-CA" dirty="0"/>
              <a:t> AM. 2019. </a:t>
            </a:r>
            <a:r>
              <a:rPr lang="fr-CA" dirty="0" err="1"/>
              <a:t>NetLogoR</a:t>
            </a:r>
            <a:r>
              <a:rPr lang="fr-CA" dirty="0"/>
              <a:t>: a package to </a:t>
            </a:r>
            <a:r>
              <a:rPr lang="fr-CA" dirty="0" err="1"/>
              <a:t>build</a:t>
            </a:r>
            <a:r>
              <a:rPr lang="fr-CA" dirty="0"/>
              <a:t> and </a:t>
            </a:r>
            <a:r>
              <a:rPr lang="fr-CA" dirty="0" err="1"/>
              <a:t>run</a:t>
            </a:r>
            <a:r>
              <a:rPr lang="fr-CA" dirty="0"/>
              <a:t> </a:t>
            </a:r>
            <a:r>
              <a:rPr lang="fr-CA" dirty="0" err="1"/>
              <a:t>spatially</a:t>
            </a:r>
            <a:r>
              <a:rPr lang="fr-CA" dirty="0"/>
              <a:t> explicit agent‐</a:t>
            </a:r>
            <a:r>
              <a:rPr lang="fr-CA" dirty="0" err="1"/>
              <a:t>based</a:t>
            </a:r>
            <a:r>
              <a:rPr lang="fr-CA" dirty="0"/>
              <a:t> </a:t>
            </a:r>
            <a:r>
              <a:rPr lang="fr-CA" dirty="0" err="1"/>
              <a:t>models</a:t>
            </a:r>
            <a:r>
              <a:rPr lang="fr-CA" dirty="0"/>
              <a:t> in R. </a:t>
            </a:r>
            <a:r>
              <a:rPr lang="fr-CA" dirty="0" err="1"/>
              <a:t>Ecography</a:t>
            </a:r>
            <a:r>
              <a:rPr lang="fr-CA" dirty="0"/>
              <a:t> 42:1841–1849.</a:t>
            </a:r>
          </a:p>
          <a:p>
            <a:pPr>
              <a:spcBef>
                <a:spcPts val="0"/>
              </a:spcBef>
            </a:pPr>
            <a:endParaRPr lang="fr-CA" dirty="0"/>
          </a:p>
          <a:p>
            <a:pPr>
              <a:spcBef>
                <a:spcPts val="0"/>
              </a:spcBef>
            </a:pPr>
            <a:r>
              <a:rPr lang="fr-CA" b="1" u="sng" dirty="0" err="1"/>
              <a:t>NetLogo</a:t>
            </a:r>
            <a:endParaRPr lang="fr-CA" b="1" u="sng" dirty="0"/>
          </a:p>
          <a:p>
            <a:pPr>
              <a:spcBef>
                <a:spcPts val="0"/>
              </a:spcBef>
            </a:pPr>
            <a:r>
              <a:rPr lang="en-US" dirty="0" err="1" smtClean="0"/>
              <a:t>Wilensky</a:t>
            </a:r>
            <a:r>
              <a:rPr lang="en-US" dirty="0" smtClean="0"/>
              <a:t> </a:t>
            </a:r>
            <a:r>
              <a:rPr lang="en-US" dirty="0"/>
              <a:t>U. 1999. </a:t>
            </a:r>
            <a:r>
              <a:rPr lang="en-US" dirty="0" err="1"/>
              <a:t>NetLogo</a:t>
            </a:r>
            <a:r>
              <a:rPr lang="en-US" dirty="0"/>
              <a:t>. Center for Connected Learning and Computer-Based Modeling, Northwestern University, Evanston, IL. Available from http://ccl.northwestern.edu/netlogo/.</a:t>
            </a:r>
          </a:p>
          <a:p>
            <a:pPr>
              <a:spcBef>
                <a:spcPts val="0"/>
              </a:spcBef>
            </a:pPr>
            <a:endParaRPr lang="fr-CA" dirty="0"/>
          </a:p>
          <a:p>
            <a:pPr>
              <a:spcBef>
                <a:spcPts val="0"/>
              </a:spcBef>
            </a:pPr>
            <a:endParaRPr lang="fr-CA" dirty="0"/>
          </a:p>
        </p:txBody>
      </p:sp>
    </p:spTree>
    <p:extLst>
      <p:ext uri="{BB962C8B-B14F-4D97-AF65-F5344CB8AC3E}">
        <p14:creationId xmlns:p14="http://schemas.microsoft.com/office/powerpoint/2010/main" val="3563726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CA" dirty="0" err="1" smtClean="0"/>
              <a:t>NetLogoR</a:t>
            </a:r>
            <a:endParaRPr lang="fr-CA" dirty="0"/>
          </a:p>
        </p:txBody>
      </p:sp>
      <p:sp>
        <p:nvSpPr>
          <p:cNvPr id="3" name="Espace réservé du contenu 2"/>
          <p:cNvSpPr>
            <a:spLocks noGrp="1"/>
          </p:cNvSpPr>
          <p:nvPr>
            <p:ph idx="1"/>
          </p:nvPr>
        </p:nvSpPr>
        <p:spPr>
          <a:xfrm>
            <a:off x="677334" y="1587063"/>
            <a:ext cx="8596668" cy="4454300"/>
          </a:xfrm>
        </p:spPr>
        <p:txBody>
          <a:bodyPr>
            <a:normAutofit fontScale="92500" lnSpcReduction="10000"/>
          </a:bodyPr>
          <a:lstStyle/>
          <a:p>
            <a:r>
              <a:rPr lang="fr-CA" sz="2400" dirty="0" err="1" smtClean="0"/>
              <a:t>Available</a:t>
            </a:r>
            <a:r>
              <a:rPr lang="fr-CA" sz="2400" dirty="0" smtClean="0"/>
              <a:t> on CRAN</a:t>
            </a:r>
          </a:p>
          <a:p>
            <a:pPr lvl="1"/>
            <a:r>
              <a:rPr lang="fr-CA" sz="2200" dirty="0" err="1"/>
              <a:t>install.packages</a:t>
            </a:r>
            <a:r>
              <a:rPr lang="fr-CA" sz="2200" dirty="0"/>
              <a:t>("</a:t>
            </a:r>
            <a:r>
              <a:rPr lang="fr-CA" sz="2200" dirty="0" err="1"/>
              <a:t>NetLogoR</a:t>
            </a:r>
            <a:r>
              <a:rPr lang="fr-CA" sz="2200" dirty="0" smtClean="0"/>
              <a:t>")</a:t>
            </a:r>
          </a:p>
          <a:p>
            <a:pPr lvl="1"/>
            <a:endParaRPr lang="fr-CA" sz="2200" dirty="0"/>
          </a:p>
          <a:p>
            <a:r>
              <a:rPr lang="fr-CA" sz="2400" dirty="0" smtClean="0"/>
              <a:t>And on </a:t>
            </a:r>
            <a:r>
              <a:rPr lang="fr-CA" sz="2400" dirty="0" err="1" smtClean="0"/>
              <a:t>GitHub</a:t>
            </a:r>
            <a:endParaRPr lang="fr-CA" sz="2400" dirty="0" smtClean="0"/>
          </a:p>
          <a:p>
            <a:pPr lvl="1"/>
            <a:r>
              <a:rPr lang="fr-FR" sz="2000" dirty="0" err="1" smtClean="0"/>
              <a:t>install.packages</a:t>
            </a:r>
            <a:r>
              <a:rPr lang="fr-FR" sz="2000" dirty="0"/>
              <a:t>("</a:t>
            </a:r>
            <a:r>
              <a:rPr lang="fr-FR" sz="2000" dirty="0" err="1"/>
              <a:t>devtools</a:t>
            </a:r>
            <a:r>
              <a:rPr lang="fr-FR" sz="2000" dirty="0"/>
              <a:t>") </a:t>
            </a:r>
            <a:r>
              <a:rPr lang="fr-FR" sz="2000" dirty="0" err="1"/>
              <a:t>devtools</a:t>
            </a:r>
            <a:r>
              <a:rPr lang="fr-FR" sz="2000" dirty="0"/>
              <a:t>::</a:t>
            </a:r>
            <a:r>
              <a:rPr lang="fr-FR" sz="2000" dirty="0" err="1"/>
              <a:t>install_github</a:t>
            </a:r>
            <a:r>
              <a:rPr lang="fr-FR" sz="2000" dirty="0"/>
              <a:t>("</a:t>
            </a:r>
            <a:r>
              <a:rPr lang="fr-FR" sz="2000" dirty="0" err="1"/>
              <a:t>PredictiveEcology</a:t>
            </a:r>
            <a:r>
              <a:rPr lang="fr-FR" sz="2000" dirty="0"/>
              <a:t>/</a:t>
            </a:r>
            <a:r>
              <a:rPr lang="fr-FR" sz="2000" dirty="0" err="1"/>
              <a:t>NetLogoR</a:t>
            </a:r>
            <a:r>
              <a:rPr lang="fr-FR" sz="2000" dirty="0"/>
              <a:t>")</a:t>
            </a:r>
            <a:endParaRPr lang="fr-CA" sz="2000" dirty="0"/>
          </a:p>
          <a:p>
            <a:pPr lvl="1"/>
            <a:r>
              <a:rPr lang="fr-CA" sz="2200" dirty="0" smtClean="0">
                <a:hlinkClick r:id="rId2"/>
              </a:rPr>
              <a:t>https</a:t>
            </a:r>
            <a:r>
              <a:rPr lang="fr-CA" sz="2200" dirty="0">
                <a:hlinkClick r:id="rId2"/>
              </a:rPr>
              <a:t>://</a:t>
            </a:r>
            <a:r>
              <a:rPr lang="fr-CA" sz="2200" dirty="0" smtClean="0">
                <a:hlinkClick r:id="rId2"/>
              </a:rPr>
              <a:t>github.com/PredictiveEcology/NetLogoR</a:t>
            </a:r>
            <a:endParaRPr lang="fr-CA" sz="2200" dirty="0" smtClean="0"/>
          </a:p>
          <a:p>
            <a:pPr lvl="1"/>
            <a:r>
              <a:rPr lang="fr-CA" sz="2200" dirty="0" smtClean="0"/>
              <a:t>Issues </a:t>
            </a:r>
            <a:r>
              <a:rPr lang="fr-CA" sz="2200" dirty="0" err="1" smtClean="0"/>
              <a:t>can</a:t>
            </a:r>
            <a:r>
              <a:rPr lang="fr-CA" sz="2200" dirty="0" smtClean="0"/>
              <a:t> </a:t>
            </a:r>
            <a:r>
              <a:rPr lang="fr-CA" sz="2200" dirty="0" err="1" smtClean="0"/>
              <a:t>be</a:t>
            </a:r>
            <a:r>
              <a:rPr lang="fr-CA" sz="2200" dirty="0" smtClean="0"/>
              <a:t> </a:t>
            </a:r>
            <a:r>
              <a:rPr lang="fr-CA" sz="2200" dirty="0" err="1" smtClean="0"/>
              <a:t>opened</a:t>
            </a:r>
            <a:endParaRPr lang="fr-CA" sz="2200" dirty="0" smtClean="0"/>
          </a:p>
          <a:p>
            <a:pPr lvl="1"/>
            <a:endParaRPr lang="fr-CA" sz="2200" dirty="0"/>
          </a:p>
          <a:p>
            <a:r>
              <a:rPr lang="fr-CA" sz="2400" dirty="0" smtClean="0"/>
              <a:t>Google group for </a:t>
            </a:r>
            <a:r>
              <a:rPr lang="fr-CA" sz="2400" dirty="0" err="1" smtClean="0"/>
              <a:t>users</a:t>
            </a:r>
            <a:endParaRPr lang="fr-CA" sz="2400" dirty="0" smtClean="0"/>
          </a:p>
          <a:p>
            <a:pPr lvl="1"/>
            <a:r>
              <a:rPr lang="fr-CA" sz="2200" dirty="0">
                <a:hlinkClick r:id="rId3"/>
              </a:rPr>
              <a:t>https://</a:t>
            </a:r>
            <a:r>
              <a:rPr lang="fr-CA" sz="2200" dirty="0" smtClean="0">
                <a:hlinkClick r:id="rId3"/>
              </a:rPr>
              <a:t>groups.google.com/g/netlogor</a:t>
            </a:r>
            <a:endParaRPr lang="fr-CA" sz="2200" dirty="0" smtClean="0"/>
          </a:p>
        </p:txBody>
      </p:sp>
    </p:spTree>
    <p:extLst>
      <p:ext uri="{BB962C8B-B14F-4D97-AF65-F5344CB8AC3E}">
        <p14:creationId xmlns:p14="http://schemas.microsoft.com/office/powerpoint/2010/main" val="697231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975885" y="2394020"/>
            <a:ext cx="9262872" cy="1102215"/>
          </a:xfrm>
        </p:spPr>
        <p:txBody>
          <a:bodyPr/>
          <a:lstStyle/>
          <a:p>
            <a:pPr algn="ctr"/>
            <a:r>
              <a:rPr lang="en-US" dirty="0" smtClean="0"/>
              <a:t>Let’s start coding some IBM</a:t>
            </a:r>
            <a:endParaRPr lang="fr-CA" dirty="0"/>
          </a:p>
        </p:txBody>
      </p:sp>
    </p:spTree>
    <p:extLst>
      <p:ext uri="{BB962C8B-B14F-4D97-AF65-F5344CB8AC3E}">
        <p14:creationId xmlns:p14="http://schemas.microsoft.com/office/powerpoint/2010/main" val="993418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Forest model</a:t>
            </a:r>
            <a:endParaRPr lang="fr-CA" dirty="0"/>
          </a:p>
        </p:txBody>
      </p:sp>
      <p:sp>
        <p:nvSpPr>
          <p:cNvPr id="3" name="Espace réservé du contenu 2"/>
          <p:cNvSpPr>
            <a:spLocks noGrp="1"/>
          </p:cNvSpPr>
          <p:nvPr>
            <p:ph idx="1"/>
          </p:nvPr>
        </p:nvSpPr>
        <p:spPr>
          <a:xfrm>
            <a:off x="677334" y="2407719"/>
            <a:ext cx="8596668" cy="3880773"/>
          </a:xfrm>
        </p:spPr>
        <p:txBody>
          <a:bodyPr/>
          <a:lstStyle/>
          <a:p>
            <a:r>
              <a:rPr lang="en-US" dirty="0" smtClean="0"/>
              <a:t>Create a forest with trees</a:t>
            </a:r>
          </a:p>
          <a:p>
            <a:r>
              <a:rPr lang="en-US" dirty="0" smtClean="0"/>
              <a:t>Trees grow (aging process)</a:t>
            </a:r>
          </a:p>
          <a:p>
            <a:r>
              <a:rPr lang="en-US" dirty="0" smtClean="0"/>
              <a:t>Some trees are cut (mortality process)</a:t>
            </a:r>
          </a:p>
          <a:p>
            <a:endParaRPr lang="en-US" dirty="0"/>
          </a:p>
          <a:p>
            <a:r>
              <a:rPr lang="en-US" dirty="0" smtClean="0"/>
              <a:t>Demo in R</a:t>
            </a:r>
          </a:p>
          <a:p>
            <a:r>
              <a:rPr lang="en-US" dirty="0"/>
              <a:t>File: 1_ForestModel.R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7144"/>
            <a:ext cx="866423" cy="671358"/>
          </a:xfrm>
          <a:prstGeom prst="rect">
            <a:avLst/>
          </a:prstGeom>
        </p:spPr>
      </p:pic>
    </p:spTree>
    <p:extLst>
      <p:ext uri="{BB962C8B-B14F-4D97-AF65-F5344CB8AC3E}">
        <p14:creationId xmlns:p14="http://schemas.microsoft.com/office/powerpoint/2010/main" val="37084619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smtClean="0"/>
              <a:t>Population model</a:t>
            </a:r>
            <a:endParaRPr lang="fr-CA" dirty="0"/>
          </a:p>
        </p:txBody>
      </p:sp>
      <p:sp>
        <p:nvSpPr>
          <p:cNvPr id="3" name="Espace réservé du contenu 2"/>
          <p:cNvSpPr>
            <a:spLocks noGrp="1"/>
          </p:cNvSpPr>
          <p:nvPr>
            <p:ph idx="1"/>
          </p:nvPr>
        </p:nvSpPr>
        <p:spPr>
          <a:xfrm>
            <a:off x="677334" y="2429531"/>
            <a:ext cx="8596668" cy="3880773"/>
          </a:xfrm>
        </p:spPr>
        <p:txBody>
          <a:bodyPr/>
          <a:lstStyle/>
          <a:p>
            <a:r>
              <a:rPr lang="en-US" dirty="0" smtClean="0"/>
              <a:t>Create a population of mouse</a:t>
            </a:r>
          </a:p>
          <a:p>
            <a:r>
              <a:rPr lang="en-US" dirty="0" smtClean="0"/>
              <a:t>Move the mice around (movement process)</a:t>
            </a:r>
          </a:p>
          <a:p>
            <a:r>
              <a:rPr lang="en-US" dirty="0" smtClean="0"/>
              <a:t>Mice age (aging process)</a:t>
            </a:r>
          </a:p>
          <a:p>
            <a:r>
              <a:rPr lang="en-US" dirty="0" smtClean="0"/>
              <a:t>Some reproduce (reproduction process)</a:t>
            </a:r>
          </a:p>
          <a:p>
            <a:r>
              <a:rPr lang="en-US" dirty="0" smtClean="0"/>
              <a:t>Some die (mortality process)</a:t>
            </a:r>
          </a:p>
          <a:p>
            <a:endParaRPr lang="en-US" dirty="0"/>
          </a:p>
          <a:p>
            <a:r>
              <a:rPr lang="en-US" dirty="0" smtClean="0"/>
              <a:t>Demo in R</a:t>
            </a:r>
          </a:p>
          <a:p>
            <a:r>
              <a:rPr lang="en-US" dirty="0"/>
              <a:t>File: 2_PopulationModel.R</a:t>
            </a:r>
            <a:endParaRPr lang="fr-CA"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489231"/>
            <a:ext cx="866423" cy="671358"/>
          </a:xfrm>
          <a:prstGeom prst="rect">
            <a:avLst/>
          </a:prstGeom>
        </p:spPr>
      </p:pic>
    </p:spTree>
    <p:extLst>
      <p:ext uri="{BB962C8B-B14F-4D97-AF65-F5344CB8AC3E}">
        <p14:creationId xmlns:p14="http://schemas.microsoft.com/office/powerpoint/2010/main" val="1476179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2169</TotalTime>
  <Words>4553</Words>
  <Application>Microsoft Office PowerPoint</Application>
  <PresentationFormat>Grand écran</PresentationFormat>
  <Paragraphs>766</Paragraphs>
  <Slides>57</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57</vt:i4>
      </vt:variant>
    </vt:vector>
  </HeadingPairs>
  <TitlesOfParts>
    <vt:vector size="65" baseType="lpstr">
      <vt:lpstr>Arial</vt:lpstr>
      <vt:lpstr>Courier New</vt:lpstr>
      <vt:lpstr>Lucida Console</vt:lpstr>
      <vt:lpstr>Times New Roman</vt:lpstr>
      <vt:lpstr>Trebuchet MS</vt:lpstr>
      <vt:lpstr>Wingdings</vt:lpstr>
      <vt:lpstr>Wingdings 3</vt:lpstr>
      <vt:lpstr>Facette</vt:lpstr>
      <vt:lpstr>Individual-based models &amp; Spatially explicit individual-based models with NetLogoR</vt:lpstr>
      <vt:lpstr>NetLogoR</vt:lpstr>
      <vt:lpstr>What is NetLogoR?</vt:lpstr>
      <vt:lpstr>Why NetLogoR?</vt:lpstr>
      <vt:lpstr>NetLogoR</vt:lpstr>
      <vt:lpstr>NetLogoR</vt:lpstr>
      <vt:lpstr>Let’s start coding some IBM</vt:lpstr>
      <vt:lpstr>Forest model</vt:lpstr>
      <vt:lpstr>Population model</vt:lpstr>
      <vt:lpstr>NetLogoR in details</vt:lpstr>
      <vt:lpstr>NetLogoR</vt:lpstr>
      <vt:lpstr>Main steps to build an IBM with NetLogoR</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vt:lpstr>
      <vt:lpstr>R classes for the landscape: worldMatrix and worldArray - exercise </vt:lpstr>
      <vt:lpstr>R class for the mobile agents: agentMatrix</vt:lpstr>
      <vt:lpstr>R class for the mobile agents: agentMatrix</vt:lpstr>
      <vt:lpstr>R class for the mobile agents: agentMatrix</vt:lpstr>
      <vt:lpstr>R class for the mobile agents: agentMatrix - exercise</vt:lpstr>
      <vt:lpstr>Agents: turtles or patches</vt:lpstr>
      <vt:lpstr>Agentset</vt:lpstr>
      <vt:lpstr>Agentset for turtles</vt:lpstr>
      <vt:lpstr>Functions</vt:lpstr>
      <vt:lpstr>Functions</vt:lpstr>
      <vt:lpstr>Functions</vt:lpstr>
      <vt:lpstr>Functions</vt:lpstr>
      <vt:lpstr>Functions</vt:lpstr>
      <vt:lpstr>Functions</vt:lpstr>
      <vt:lpstr>Functions</vt:lpstr>
      <vt:lpstr>NetLogoR</vt:lpstr>
      <vt:lpstr>Butterfly hilltopping</vt:lpstr>
      <vt:lpstr>Butterfly hilltopping = IBM</vt:lpstr>
      <vt:lpstr>Butterfly hilltopping = SE-IBM</vt:lpstr>
      <vt:lpstr>Butterfly hilltopping</vt:lpstr>
      <vt:lpstr>Butterfly hilltopping</vt:lpstr>
      <vt:lpstr>Butterfly hilltopping</vt:lpstr>
      <vt:lpstr>Butterfly hilltopping</vt:lpstr>
      <vt:lpstr>Butterfly hilltopping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Butterfly hilltopping - exercise</vt:lpstr>
      <vt:lpstr>NetLogoR A more complex model</vt:lpstr>
      <vt:lpstr>Wolf Sheep Predation</vt:lpstr>
      <vt:lpstr>Présentation PowerPoint</vt:lpstr>
      <vt:lpstr>Wolf Sheep Predation</vt:lpstr>
      <vt:lpstr>Présentation PowerPoint</vt:lpstr>
      <vt:lpstr>Wolf Sheep Predation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Spatially explicit individual-based modelling (SE-IBM) with NetLogoR</dc:title>
  <dc:creator>Sarah BAUDUIN</dc:creator>
  <cp:lastModifiedBy>Sarah BAUDUIN</cp:lastModifiedBy>
  <cp:revision>179</cp:revision>
  <dcterms:created xsi:type="dcterms:W3CDTF">2020-11-20T15:15:45Z</dcterms:created>
  <dcterms:modified xsi:type="dcterms:W3CDTF">2021-06-16T08:27:36Z</dcterms:modified>
</cp:coreProperties>
</file>

<file path=docProps/thumbnail.jpeg>
</file>